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handoutMasterIdLst>
    <p:handoutMasterId r:id="rId53"/>
  </p:handoutMasterIdLst>
  <p:sldIdLst>
    <p:sldId id="340" r:id="rId2"/>
    <p:sldId id="391"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4" r:id="rId21"/>
    <p:sldId id="412" r:id="rId22"/>
    <p:sldId id="413" r:id="rId23"/>
    <p:sldId id="415" r:id="rId24"/>
    <p:sldId id="416" r:id="rId25"/>
    <p:sldId id="417" r:id="rId26"/>
    <p:sldId id="418" r:id="rId27"/>
    <p:sldId id="419" r:id="rId28"/>
    <p:sldId id="420" r:id="rId29"/>
    <p:sldId id="421" r:id="rId30"/>
    <p:sldId id="422" r:id="rId31"/>
    <p:sldId id="423" r:id="rId32"/>
    <p:sldId id="425" r:id="rId33"/>
    <p:sldId id="424" r:id="rId34"/>
    <p:sldId id="427" r:id="rId35"/>
    <p:sldId id="426"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310" r:id="rId49"/>
    <p:sldId id="265" r:id="rId50"/>
    <p:sldId id="339" r:id="rId51"/>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97" d="100"/>
          <a:sy n="97" d="100"/>
        </p:scale>
        <p:origin x="996" y="9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50</a:t>
            </a:fld>
            <a:endParaRPr lang="de-DE" dirty="0"/>
          </a:p>
        </p:txBody>
      </p:sp>
    </p:spTree>
    <p:extLst>
      <p:ext uri="{BB962C8B-B14F-4D97-AF65-F5344CB8AC3E}">
        <p14:creationId xmlns:p14="http://schemas.microsoft.com/office/powerpoint/2010/main" val="838742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2016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2016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Introduction to System Operations</a:t>
            </a:r>
          </a:p>
          <a:p>
            <a:r>
              <a:rPr lang="en-US" dirty="0" smtClean="0"/>
              <a:t>Axel Uhl, Global Sponsorships</a:t>
            </a:r>
          </a:p>
          <a:p>
            <a:r>
              <a:rPr lang="en-US" dirty="0" smtClean="0"/>
              <a:t>January, 2016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smtClean="0"/>
              <a:t>How Does It Work?</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Sail </a:t>
            </a:r>
            <a:r>
              <a:rPr lang="en-US" sz="1800" kern="0" dirty="0" err="1" smtClean="0">
                <a:ea typeface="Arial Unicode MS" pitchFamily="34" charset="-128"/>
                <a:cs typeface="Arial Unicode MS" pitchFamily="34" charset="-128"/>
              </a:rPr>
              <a:t>InSight</a:t>
            </a:r>
            <a:r>
              <a:rPr lang="en-US" sz="1800" kern="0" dirty="0" smtClean="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WindBot</a:t>
            </a:r>
            <a:endParaRPr lang="en-US" sz="1800" kern="0" dirty="0" smtClean="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Race</a:t>
            </a:r>
            <a:br>
              <a:rPr lang="en-US" sz="1800" kern="0" dirty="0" smtClean="0">
                <a:ea typeface="Arial Unicode MS" pitchFamily="34" charset="-128"/>
                <a:cs typeface="Arial Unicode MS" pitchFamily="34" charset="-128"/>
              </a:rPr>
            </a:br>
            <a:r>
              <a:rPr lang="en-US" sz="1800" kern="0" dirty="0" smtClean="0">
                <a:ea typeface="Arial Unicode MS" pitchFamily="34" charset="-128"/>
                <a:cs typeface="Arial Unicode MS" pitchFamily="34" charset="-128"/>
              </a:rPr>
              <a:t>Manager</a:t>
            </a:r>
            <a:r>
              <a:rPr lang="en-US" kern="0" dirty="0" smtClean="0">
                <a:ea typeface="Arial Unicode MS" pitchFamily="34" charset="-128"/>
                <a:cs typeface="Arial Unicode MS" pitchFamily="34" charset="-128"/>
              </a:rPr>
              <a:t> App</a:t>
            </a:r>
            <a:endParaRPr lang="en-US" sz="1800" kern="0" dirty="0" smtClean="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 Club Facilities</a:t>
            </a:r>
          </a:p>
          <a:p>
            <a:pPr lvl="2"/>
            <a:r>
              <a:rPr lang="en-US" dirty="0" smtClean="0"/>
              <a:t>tablets, big screens, projector / canvas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Background</a:t>
            </a:r>
            <a:endParaRPr lang="en-US" dirty="0"/>
          </a:p>
        </p:txBody>
      </p:sp>
      <p:sp>
        <p:nvSpPr>
          <p:cNvPr id="4" name="Text Placeholder 3"/>
          <p:cNvSpPr>
            <a:spLocks noGrp="1"/>
          </p:cNvSpPr>
          <p:nvPr>
            <p:ph type="body" sz="quarter" idx="11"/>
          </p:nvPr>
        </p:nvSpPr>
        <p:spPr>
          <a:xfrm>
            <a:off x="323999" y="1692000"/>
            <a:ext cx="8469365" cy="4392000"/>
          </a:xfrm>
        </p:spPr>
        <p:txBody>
          <a:bodyPr/>
          <a:lstStyle/>
          <a:p>
            <a:r>
              <a:rPr lang="en-US" dirty="0" smtClean="0">
                <a:hlinkClick r:id="rId2"/>
              </a:rPr>
              <a:t>http://www.youtube.com/watch?v=PDYLMWiB0Uw</a:t>
            </a:r>
            <a:endParaRPr lang="en-US" dirty="0" smtClean="0"/>
          </a:p>
          <a:p>
            <a:r>
              <a:rPr lang="en-US" dirty="0" smtClean="0">
                <a:hlinkClick r:id="rId3"/>
              </a:rPr>
              <a:t>http://www.youtube.com/watch?v=e4pUfNkrOa8</a:t>
            </a:r>
            <a:endParaRPr lang="en-US" dirty="0" smtClean="0"/>
          </a:p>
          <a:p>
            <a:r>
              <a:rPr lang="en-US" dirty="0" smtClean="0">
                <a:hlinkClick r:id="rId4"/>
              </a:rPr>
              <a:t>http://www.youtube.com/watch?v=w2hclkxZEoY</a:t>
            </a:r>
            <a:endParaRPr lang="en-US" dirty="0" smtClean="0"/>
          </a:p>
          <a:p>
            <a:r>
              <a:rPr lang="en-US" dirty="0" smtClean="0">
                <a:hlinkClick r:id="rId5"/>
              </a:rPr>
              <a:t>http://www.youtube.com/watch?v=8S2FOSWs_U0</a:t>
            </a:r>
            <a:endParaRPr lang="en-US" dirty="0" smtClean="0"/>
          </a:p>
          <a:p>
            <a:r>
              <a:rPr lang="en-US" dirty="0" smtClean="0">
                <a:hlinkClick r:id="rId6"/>
              </a:rPr>
              <a:t>http://www.youtube.com/watch?v=BjvSUpv6A4A</a:t>
            </a:r>
            <a:endParaRPr lang="en-US" dirty="0" smtClean="0"/>
          </a:p>
          <a:p>
            <a:r>
              <a:rPr lang="en-US" dirty="0" err="1" smtClean="0">
                <a:hlinkClick r:id="rId7"/>
              </a:rPr>
              <a:t>https://wiki.wdf.sap.corp/wiki/display/NWI/SAP+Sailing+Program</a:t>
            </a:r>
            <a:endParaRPr lang="en-US" dirty="0" smtClean="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Introduction to SAP Sailing Analytics</a:t>
            </a:r>
          </a:p>
          <a:p>
            <a:pPr lvl="2"/>
            <a:r>
              <a:rPr lang="en-US" dirty="0" smtClean="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smtClean="0">
                <a:solidFill>
                  <a:schemeClr val="bg1">
                    <a:lumMod val="85000"/>
                  </a:schemeClr>
                </a:solidFill>
              </a:rPr>
              <a:t>Using the Race Manager App</a:t>
            </a:r>
          </a:p>
          <a:p>
            <a:pPr lvl="2"/>
            <a:r>
              <a:rPr lang="en-US" dirty="0" smtClean="0">
                <a:solidFill>
                  <a:schemeClr val="bg1">
                    <a:lumMod val="85000"/>
                  </a:schemeClr>
                </a:solidFill>
              </a:rPr>
              <a:t>Binding a Device</a:t>
            </a:r>
          </a:p>
          <a:p>
            <a:pPr lvl="2"/>
            <a:r>
              <a:rPr lang="en-US" dirty="0" smtClean="0">
                <a:solidFill>
                  <a:schemeClr val="bg1">
                    <a:lumMod val="85000"/>
                  </a:schemeClr>
                </a:solidFill>
              </a:rPr>
              <a:t>Logging On</a:t>
            </a:r>
          </a:p>
          <a:p>
            <a:pPr lvl="2"/>
            <a:r>
              <a:rPr lang="en-US" dirty="0" smtClean="0">
                <a:solidFill>
                  <a:schemeClr val="bg1">
                    <a:lumMod val="85000"/>
                  </a:schemeClr>
                </a:solidFill>
              </a:rPr>
              <a:t>Planning and Running a Race</a:t>
            </a:r>
          </a:p>
          <a:p>
            <a:pPr lvl="2"/>
            <a:r>
              <a:rPr lang="en-US" dirty="0" smtClean="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hlinkClick r:id="rId2"/>
              </a:rPr>
              <a:t>http://yourserver.sapsailing.com/gwt/AdminConsole.html</a:t>
            </a:r>
            <a:endParaRPr lang="en-US" dirty="0" smtClean="0"/>
          </a:p>
          <a:p>
            <a:r>
              <a:rPr lang="en-US" dirty="0" smtClean="0"/>
              <a:t>User: admin</a:t>
            </a:r>
          </a:p>
          <a:p>
            <a:r>
              <a:rPr lang="en-US" dirty="0" smtClean="0"/>
              <a:t>Password: admin</a:t>
            </a:r>
          </a:p>
          <a:p>
            <a:pPr lvl="1"/>
            <a:r>
              <a:rPr lang="en-US" dirty="0" smtClean="0"/>
              <a:t>Shows initial, empty event list</a:t>
            </a:r>
          </a:p>
          <a:p>
            <a:r>
              <a:rPr lang="en-US" dirty="0" smtClean="0"/>
              <a:t>Go to </a:t>
            </a:r>
            <a:r>
              <a:rPr lang="en-US" dirty="0" err="1" smtClean="0"/>
              <a:t>Advanced</a:t>
            </a:r>
            <a:r>
              <a:rPr lang="en-US" dirty="0" err="1" smtClean="0">
                <a:sym typeface="Wingdings" panose="05000000000000000000" pitchFamily="2" charset="2"/>
              </a:rPr>
              <a:t>User</a:t>
            </a:r>
            <a:r>
              <a:rPr lang="en-US" dirty="0" smtClean="0">
                <a:sym typeface="Wingdings" panose="05000000000000000000" pitchFamily="2" charset="2"/>
              </a:rPr>
              <a:t> Management</a:t>
            </a:r>
            <a:endParaRPr lang="en-US" dirty="0" smtClean="0"/>
          </a:p>
          <a:p>
            <a:endParaRPr lang="en-US" dirty="0" smtClean="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Click “Create User”</a:t>
            </a:r>
          </a:p>
          <a:p>
            <a:endParaRPr lang="en-US" dirty="0"/>
          </a:p>
          <a:p>
            <a:endParaRPr lang="en-US" dirty="0" smtClean="0"/>
          </a:p>
          <a:p>
            <a:endParaRPr lang="en-US" dirty="0"/>
          </a:p>
          <a:p>
            <a:endParaRPr lang="en-US" dirty="0" smtClean="0"/>
          </a:p>
          <a:p>
            <a:r>
              <a:rPr lang="en-US" dirty="0" smtClean="0"/>
              <a:t>Enter user details, press OK</a:t>
            </a:r>
          </a:p>
          <a:p>
            <a:pPr lvl="1"/>
            <a:r>
              <a:rPr lang="en-US" dirty="0" smtClean="0"/>
              <a:t>User receives validation e-mail</a:t>
            </a:r>
          </a:p>
          <a:p>
            <a:r>
              <a:rPr lang="en-US" dirty="0" smtClean="0"/>
              <a:t>Add “admin” role for user</a:t>
            </a:r>
          </a:p>
          <a:p>
            <a:endParaRPr lang="en-US" dirty="0" smtClean="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“Events” tab click “Add Event”</a:t>
            </a:r>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smtClean="0"/>
              <a:t>Fill in name, description, venue, start and end date</a:t>
            </a:r>
          </a:p>
          <a:p>
            <a:r>
              <a:rPr lang="en-US" dirty="0" smtClean="0"/>
              <a:t>Switch to “Course areas” and add one (e.g., “Alpha”)</a:t>
            </a:r>
          </a:p>
          <a:p>
            <a:r>
              <a:rPr lang="en-US" dirty="0" smtClean="0"/>
              <a:t>Press OK to create the event. You will see the new event.</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5946112" y="2192322"/>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6263531" y="5262350"/>
            <a:ext cx="2214518" cy="631997"/>
          </a:xfrm>
          <a:prstGeom prst="rect">
            <a:avLst/>
          </a:prstGeom>
        </p:spPr>
      </p:pic>
      <p:sp>
        <p:nvSpPr>
          <p:cNvPr id="23" name="Oval 22"/>
          <p:cNvSpPr/>
          <p:nvPr/>
        </p:nvSpPr>
        <p:spPr bwMode="gray">
          <a:xfrm>
            <a:off x="7953262" y="5637784"/>
            <a:ext cx="421555" cy="15998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5"/>
          <a:stretch>
            <a:fillRect/>
          </a:stretch>
        </p:blipFill>
        <p:spPr>
          <a:xfrm>
            <a:off x="6263531" y="5970976"/>
            <a:ext cx="2555183" cy="538095"/>
          </a:xfrm>
          <a:prstGeom prst="rect">
            <a:avLst/>
          </a:prstGeom>
        </p:spPr>
      </p:pic>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354917" y="3055919"/>
            <a:ext cx="6134188" cy="1538457"/>
          </a:xfrm>
          <a:prstGeom prst="rect">
            <a:avLst/>
          </a:prstGeom>
        </p:spPr>
      </p:pic>
      <p:sp>
        <p:nvSpPr>
          <p:cNvPr id="2" name="Title 1"/>
          <p:cNvSpPr>
            <a:spLocks noGrp="1"/>
          </p:cNvSpPr>
          <p:nvPr>
            <p:ph type="title"/>
          </p:nvPr>
        </p:nvSpPr>
        <p:spPr/>
        <p:txBody>
          <a:bodyPr/>
          <a:lstStyle/>
          <a:p>
            <a:r>
              <a:rPr lang="en-US" dirty="0" smtClean="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A “Leaderboard Group” can describe</a:t>
            </a:r>
          </a:p>
          <a:p>
            <a:pPr lvl="1"/>
            <a:r>
              <a:rPr lang="en-US" dirty="0" smtClean="0"/>
              <a:t>A part of a larger event (e.g., “International Classes” at “</a:t>
            </a:r>
            <a:r>
              <a:rPr lang="en-US" dirty="0" err="1" smtClean="0"/>
              <a:t>Kieler</a:t>
            </a:r>
            <a:r>
              <a:rPr lang="en-US" dirty="0" smtClean="0"/>
              <a:t> </a:t>
            </a:r>
            <a:r>
              <a:rPr lang="en-US" dirty="0" err="1" smtClean="0"/>
              <a:t>Woche</a:t>
            </a:r>
            <a:r>
              <a:rPr lang="en-US" dirty="0" smtClean="0"/>
              <a:t>”)</a:t>
            </a:r>
          </a:p>
          <a:p>
            <a:pPr lvl="1"/>
            <a:r>
              <a:rPr lang="en-US" dirty="0" smtClean="0"/>
              <a:t>A series of events, such as for a league (Extreme Sailing Series, Bundesliga)</a:t>
            </a:r>
          </a:p>
          <a:p>
            <a:pPr marL="0" lvl="1" indent="0">
              <a:buNone/>
            </a:pPr>
            <a:r>
              <a:rPr lang="en-US" dirty="0" smtClean="0"/>
              <a:t>Needed also for single-class, single event set-ups</a:t>
            </a:r>
          </a:p>
          <a:p>
            <a:endParaRPr lang="en-US" dirty="0"/>
          </a:p>
          <a:p>
            <a:endParaRPr lang="en-US" dirty="0" smtClean="0"/>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2995464" y="3055919"/>
            <a:ext cx="948237" cy="2033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1453584" y="3517356"/>
            <a:ext cx="76790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2412173" y="3506217"/>
            <a:ext cx="1211768" cy="19626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529826" y="4523580"/>
            <a:ext cx="2288888" cy="1848508"/>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20947" y="4454801"/>
            <a:ext cx="2897767" cy="1850631"/>
          </a:xfrm>
          <a:prstGeom prst="rect">
            <a:avLst/>
          </a:prstGeom>
        </p:spPr>
      </p:pic>
      <p:pic>
        <p:nvPicPr>
          <p:cNvPr id="4" name="Picture 3"/>
          <p:cNvPicPr>
            <a:picLocks noChangeAspect="1"/>
          </p:cNvPicPr>
          <p:nvPr/>
        </p:nvPicPr>
        <p:blipFill>
          <a:blip r:embed="rId3"/>
          <a:stretch>
            <a:fillRect/>
          </a:stretch>
        </p:blipFill>
        <p:spPr>
          <a:xfrm>
            <a:off x="4145328" y="1478791"/>
            <a:ext cx="4673386" cy="1109100"/>
          </a:xfrm>
          <a:prstGeom prst="rect">
            <a:avLst/>
          </a:prstGeom>
        </p:spPr>
      </p:pic>
      <p:sp>
        <p:nvSpPr>
          <p:cNvPr id="2" name="Title 1"/>
          <p:cNvSpPr>
            <a:spLocks noGrp="1"/>
          </p:cNvSpPr>
          <p:nvPr>
            <p:ph type="title"/>
          </p:nvPr>
        </p:nvSpPr>
        <p:spPr/>
        <p:txBody>
          <a:bodyPr/>
          <a:lstStyle/>
          <a:p>
            <a:r>
              <a:rPr lang="en-US" dirty="0" smtClean="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“Regattas”</a:t>
            </a:r>
          </a:p>
          <a:p>
            <a:r>
              <a:rPr lang="en-US" dirty="0" smtClean="0"/>
              <a:t>Click “Add Regatta”</a:t>
            </a:r>
          </a:p>
          <a:p>
            <a:r>
              <a:rPr lang="en-US" dirty="0" smtClean="0"/>
              <a:t>Fill in the fields</a:t>
            </a:r>
          </a:p>
          <a:p>
            <a:pPr lvl="1"/>
            <a:r>
              <a:rPr lang="en-US" dirty="0" smtClean="0"/>
              <a:t>Name</a:t>
            </a:r>
          </a:p>
          <a:p>
            <a:pPr lvl="1"/>
            <a:r>
              <a:rPr lang="en-US" dirty="0" smtClean="0"/>
              <a:t>Boat Class</a:t>
            </a:r>
          </a:p>
          <a:p>
            <a:pPr lvl="1"/>
            <a:r>
              <a:rPr lang="en-US" dirty="0" smtClean="0"/>
              <a:t>Event (select the one created before)</a:t>
            </a:r>
          </a:p>
          <a:p>
            <a:pPr lvl="1"/>
            <a:r>
              <a:rPr lang="en-US" dirty="0" smtClean="0"/>
              <a:t>Course Area (select the one created before)</a:t>
            </a:r>
          </a:p>
          <a:p>
            <a:r>
              <a:rPr lang="en-US" dirty="0" smtClean="0"/>
              <a:t>Click “Add series” and use “Default” as the name</a:t>
            </a:r>
          </a:p>
          <a:p>
            <a:r>
              <a:rPr lang="en-US" dirty="0" smtClean="0"/>
              <a:t>Press OK</a:t>
            </a:r>
          </a:p>
          <a:p>
            <a:r>
              <a:rPr lang="en-US" dirty="0" smtClean="0"/>
              <a:t>Press OK on the “Add Regatta…” dialog</a:t>
            </a:r>
          </a:p>
          <a:p>
            <a:r>
              <a:rPr lang="en-US" dirty="0" smtClean="0"/>
              <a:t>In the popup “Create default regatta leaderboard”</a:t>
            </a:r>
            <a:br>
              <a:rPr lang="en-US" dirty="0" smtClean="0"/>
            </a:br>
            <a:r>
              <a:rPr lang="en-US" dirty="0" smtClean="0"/>
              <a:t>press “Yes”</a:t>
            </a:r>
          </a:p>
          <a:p>
            <a:endParaRPr lang="en-US" dirty="0"/>
          </a:p>
          <a:p>
            <a:endParaRPr lang="en-US" dirty="0"/>
          </a:p>
          <a:p>
            <a:r>
              <a:rPr lang="en-US" dirty="0" smtClean="0"/>
              <a:t>Switch to “Leaderboards </a:t>
            </a:r>
            <a:r>
              <a:rPr lang="en-US" dirty="0" smtClean="0">
                <a:sym typeface="Wingdings" panose="05000000000000000000" pitchFamily="2" charset="2"/>
              </a:rPr>
              <a:t> Leaderboard groups”</a:t>
            </a:r>
          </a:p>
          <a:p>
            <a:r>
              <a:rPr lang="en-US" dirty="0" smtClean="0"/>
              <a:t>Click “Create leaderboard group” and fill in the fields</a:t>
            </a:r>
          </a:p>
          <a:p>
            <a:pPr lvl="1"/>
            <a:r>
              <a:rPr lang="en-US" dirty="0" smtClean="0"/>
              <a:t>Name</a:t>
            </a:r>
          </a:p>
          <a:p>
            <a:pPr lvl="1"/>
            <a:r>
              <a:rPr lang="en-US" dirty="0" smtClean="0"/>
              <a:t>Description</a:t>
            </a:r>
          </a:p>
        </p:txBody>
      </p:sp>
      <p:sp>
        <p:nvSpPr>
          <p:cNvPr id="14" name="Oval 13"/>
          <p:cNvSpPr/>
          <p:nvPr/>
        </p:nvSpPr>
        <p:spPr bwMode="gray">
          <a:xfrm>
            <a:off x="4274680" y="1649287"/>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a:stretch>
            <a:fillRect/>
          </a:stretch>
        </p:blipFill>
        <p:spPr>
          <a:xfrm>
            <a:off x="5043283" y="2195442"/>
            <a:ext cx="3201094" cy="2008898"/>
          </a:xfrm>
          <a:prstGeom prst="rect">
            <a:avLst/>
          </a:prstGeom>
        </p:spPr>
      </p:pic>
      <p:sp>
        <p:nvSpPr>
          <p:cNvPr id="11" name="Oval 10"/>
          <p:cNvSpPr/>
          <p:nvPr/>
        </p:nvSpPr>
        <p:spPr bwMode="gray">
          <a:xfrm>
            <a:off x="4931964" y="1636382"/>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5101194" y="3800086"/>
            <a:ext cx="488054"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Oval 15"/>
          <p:cNvSpPr/>
          <p:nvPr/>
        </p:nvSpPr>
        <p:spPr bwMode="gray">
          <a:xfrm>
            <a:off x="6156775" y="4595420"/>
            <a:ext cx="367441" cy="22092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920947" y="6027260"/>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a:stretch>
            <a:fillRect/>
          </a:stretch>
        </p:blipFill>
        <p:spPr>
          <a:xfrm>
            <a:off x="3503067" y="5968495"/>
            <a:ext cx="1672924" cy="559368"/>
          </a:xfrm>
          <a:prstGeom prst="rect">
            <a:avLst/>
          </a:prstGeom>
        </p:spPr>
      </p:pic>
      <p:sp>
        <p:nvSpPr>
          <p:cNvPr id="19" name="Oval 18"/>
          <p:cNvSpPr/>
          <p:nvPr/>
        </p:nvSpPr>
        <p:spPr bwMode="gray">
          <a:xfrm>
            <a:off x="3503067" y="6248179"/>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Introduction to SAP Sailing Analytics</a:t>
            </a:r>
          </a:p>
          <a:p>
            <a:pPr lvl="2"/>
            <a:r>
              <a:rPr lang="en-US" dirty="0" smtClean="0"/>
              <a:t>Overview Functions, Features, and Architecture</a:t>
            </a:r>
          </a:p>
          <a:p>
            <a:pPr lvl="1"/>
            <a:r>
              <a:rPr lang="en-US" dirty="0" smtClean="0"/>
              <a:t>First Steps in the Administration Console</a:t>
            </a:r>
          </a:p>
          <a:p>
            <a:pPr lvl="2"/>
            <a:r>
              <a:rPr lang="en-US" dirty="0" smtClean="0"/>
              <a:t>Enabling Users</a:t>
            </a:r>
          </a:p>
          <a:p>
            <a:pPr lvl="2"/>
            <a:r>
              <a:rPr lang="en-US" dirty="0" smtClean="0"/>
              <a:t>Creating an Event</a:t>
            </a:r>
          </a:p>
          <a:p>
            <a:pPr lvl="2"/>
            <a:r>
              <a:rPr lang="en-US" dirty="0" smtClean="0"/>
              <a:t>Adding a Simple Regatta with a Leaderboard</a:t>
            </a:r>
          </a:p>
          <a:p>
            <a:pPr lvl="2"/>
            <a:r>
              <a:rPr lang="en-US" dirty="0" smtClean="0"/>
              <a:t>Adding Competitors</a:t>
            </a:r>
          </a:p>
          <a:p>
            <a:pPr lvl="2"/>
            <a:r>
              <a:rPr lang="en-US" dirty="0" smtClean="0"/>
              <a:t>Entering Scores</a:t>
            </a:r>
          </a:p>
          <a:p>
            <a:pPr lvl="1"/>
            <a:r>
              <a:rPr lang="en-US" dirty="0" smtClean="0"/>
              <a:t>Using the Race Manager App</a:t>
            </a:r>
          </a:p>
          <a:p>
            <a:pPr lvl="2"/>
            <a:r>
              <a:rPr lang="en-US" dirty="0" smtClean="0"/>
              <a:t>Binding a Device</a:t>
            </a:r>
          </a:p>
          <a:p>
            <a:pPr lvl="2"/>
            <a:r>
              <a:rPr lang="en-US" dirty="0" smtClean="0"/>
              <a:t>Logging On</a:t>
            </a:r>
          </a:p>
          <a:p>
            <a:pPr lvl="2"/>
            <a:r>
              <a:rPr lang="en-US" dirty="0" smtClean="0"/>
              <a:t>Planning and Running a Race</a:t>
            </a:r>
          </a:p>
          <a:p>
            <a:pPr lvl="2"/>
            <a:r>
              <a:rPr lang="en-US" dirty="0" smtClean="0"/>
              <a:t>Regularly Updating Wind Data</a:t>
            </a:r>
          </a:p>
        </p:txBody>
      </p:sp>
    </p:spTree>
    <p:extLst>
      <p:ext uri="{BB962C8B-B14F-4D97-AF65-F5344CB8AC3E}">
        <p14:creationId xmlns:p14="http://schemas.microsoft.com/office/powerpoint/2010/main" val="3276273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Select regatta (</a:t>
            </a:r>
            <a:r>
              <a:rPr lang="en-US" dirty="0" smtClean="0">
                <a:solidFill>
                  <a:srgbClr val="FF0000"/>
                </a:solidFill>
              </a:rPr>
              <a:t>1</a:t>
            </a:r>
            <a:r>
              <a:rPr lang="en-US" dirty="0" smtClean="0"/>
              <a:t>)</a:t>
            </a:r>
          </a:p>
          <a:p>
            <a:r>
              <a:rPr lang="en-US" dirty="0" smtClean="0"/>
              <a:t>Click “Edit” icon for Default series (</a:t>
            </a:r>
            <a:r>
              <a:rPr lang="en-US" dirty="0" smtClean="0">
                <a:solidFill>
                  <a:srgbClr val="FF0000"/>
                </a:solidFill>
              </a:rPr>
              <a:t>2</a:t>
            </a:r>
            <a:r>
              <a:rPr lang="en-US" dirty="0" smtClean="0"/>
              <a:t>)</a:t>
            </a:r>
          </a:p>
          <a:p>
            <a:r>
              <a:rPr lang="en-US" dirty="0" smtClean="0"/>
              <a:t>In the “to” drop-down, select number</a:t>
            </a:r>
            <a:br>
              <a:rPr lang="en-US" dirty="0" smtClean="0"/>
            </a:br>
            <a:r>
              <a:rPr lang="en-US" dirty="0" smtClean="0"/>
              <a:t>of races to add (</a:t>
            </a:r>
            <a:r>
              <a:rPr lang="en-US" dirty="0" smtClean="0">
                <a:solidFill>
                  <a:srgbClr val="FF0000"/>
                </a:solidFill>
              </a:rPr>
              <a:t>3</a:t>
            </a:r>
            <a:r>
              <a:rPr lang="en-US" dirty="0" smtClean="0"/>
              <a:t>)</a:t>
            </a:r>
          </a:p>
          <a:p>
            <a:r>
              <a:rPr lang="en-US" dirty="0" smtClean="0"/>
              <a:t>Click “Add” (</a:t>
            </a:r>
            <a:r>
              <a:rPr lang="en-US" dirty="0" smtClean="0">
                <a:solidFill>
                  <a:srgbClr val="FF0000"/>
                </a:solidFill>
              </a:rPr>
              <a:t>4</a:t>
            </a:r>
            <a:r>
              <a:rPr lang="en-US" dirty="0" smtClean="0"/>
              <a:t>)</a:t>
            </a:r>
          </a:p>
          <a:p>
            <a:r>
              <a:rPr lang="en-US" dirty="0" smtClean="0"/>
              <a:t>Click “OK” (</a:t>
            </a:r>
            <a:r>
              <a:rPr lang="en-US" dirty="0" smtClean="0">
                <a:solidFill>
                  <a:srgbClr val="FF0000"/>
                </a:solidFill>
              </a:rPr>
              <a:t>5</a:t>
            </a:r>
            <a:r>
              <a:rPr lang="en-US" dirty="0" smtClean="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5</a:t>
            </a:r>
            <a:endParaRPr lang="de-DE" sz="1800" kern="0" dirty="0" err="1" smtClean="0">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Event and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Event, Leaderboard Group and Leaderboard Need to Be Linked Up</a:t>
            </a:r>
          </a:p>
          <a:p>
            <a:r>
              <a:rPr lang="en-US" dirty="0" smtClean="0"/>
              <a:t>Go to “Events” again and click Edit    icon</a:t>
            </a:r>
          </a:p>
          <a:p>
            <a:r>
              <a:rPr lang="en-US" dirty="0" smtClean="0"/>
              <a:t>In the dialog, </a:t>
            </a:r>
            <a:r>
              <a:rPr lang="en-US" dirty="0"/>
              <a:t>s</a:t>
            </a:r>
            <a:r>
              <a:rPr lang="en-US" dirty="0" smtClean="0"/>
              <a:t>witch to tab</a:t>
            </a:r>
            <a:br>
              <a:rPr lang="en-US" dirty="0" smtClean="0"/>
            </a:br>
            <a:r>
              <a:rPr lang="en-US" dirty="0" smtClean="0"/>
              <a:t>“Leaderboard groups”</a:t>
            </a:r>
          </a:p>
          <a:p>
            <a:r>
              <a:rPr lang="en-US" dirty="0" smtClean="0"/>
              <a:t>Select leaderboard group, click “Add”</a:t>
            </a:r>
          </a:p>
          <a:p>
            <a:r>
              <a:rPr lang="en-US" dirty="0" smtClean="0"/>
              <a:t>Press OK</a:t>
            </a:r>
            <a:endParaRPr lang="en-US" dirty="0"/>
          </a:p>
        </p:txBody>
      </p:sp>
      <p:grpSp>
        <p:nvGrpSpPr>
          <p:cNvPr id="22" name="Group 21"/>
          <p:cNvGrpSpPr/>
          <p:nvPr/>
        </p:nvGrpSpPr>
        <p:grpSpPr>
          <a:xfrm>
            <a:off x="4560780" y="1954699"/>
            <a:ext cx="4257934" cy="1059051"/>
            <a:chOff x="4359791" y="1954699"/>
            <a:chExt cx="4458923" cy="1059051"/>
          </a:xfrm>
        </p:grpSpPr>
        <p:pic>
          <p:nvPicPr>
            <p:cNvPr id="6" name="Picture 5"/>
            <p:cNvPicPr>
              <a:picLocks noChangeAspect="1"/>
            </p:cNvPicPr>
            <p:nvPr/>
          </p:nvPicPr>
          <p:blipFill>
            <a:blip r:embed="rId2"/>
            <a:stretch>
              <a:fillRect/>
            </a:stretch>
          </p:blipFill>
          <p:spPr>
            <a:xfrm>
              <a:off x="4359791" y="1954699"/>
              <a:ext cx="4458923" cy="1059051"/>
            </a:xfrm>
            <a:prstGeom prst="rect">
              <a:avLst/>
            </a:prstGeom>
          </p:spPr>
        </p:pic>
        <p:sp>
          <p:nvSpPr>
            <p:cNvPr id="15" name="Oval 14"/>
            <p:cNvSpPr/>
            <p:nvPr/>
          </p:nvSpPr>
          <p:spPr bwMode="gray">
            <a:xfrm>
              <a:off x="8442596" y="2590305"/>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0" name="Picture 9"/>
          <p:cNvPicPr>
            <a:picLocks noChangeAspect="1"/>
          </p:cNvPicPr>
          <p:nvPr/>
        </p:nvPicPr>
        <p:blipFill>
          <a:blip r:embed="rId3"/>
          <a:stretch>
            <a:fillRect/>
          </a:stretch>
        </p:blipFill>
        <p:spPr>
          <a:xfrm>
            <a:off x="4791659" y="3013750"/>
            <a:ext cx="2287929" cy="579818"/>
          </a:xfrm>
          <a:prstGeom prst="rect">
            <a:avLst/>
          </a:prstGeom>
        </p:spPr>
      </p:pic>
      <p:sp>
        <p:nvSpPr>
          <p:cNvPr id="17" name="Oval 16"/>
          <p:cNvSpPr/>
          <p:nvPr/>
        </p:nvSpPr>
        <p:spPr bwMode="gray">
          <a:xfrm>
            <a:off x="4835661" y="3276450"/>
            <a:ext cx="1318307" cy="2689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1971704" y="3856268"/>
            <a:ext cx="4765685" cy="2564647"/>
          </a:xfrm>
          <a:prstGeom prst="rect">
            <a:avLst/>
          </a:prstGeom>
        </p:spPr>
      </p:pic>
      <p:sp>
        <p:nvSpPr>
          <p:cNvPr id="20" name="Oval 19"/>
          <p:cNvSpPr/>
          <p:nvPr/>
        </p:nvSpPr>
        <p:spPr bwMode="gray">
          <a:xfrm>
            <a:off x="2715151" y="6041771"/>
            <a:ext cx="964888"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a:stretch>
            <a:fillRect/>
          </a:stretch>
        </p:blipFill>
        <p:spPr>
          <a:xfrm>
            <a:off x="3868347" y="2151773"/>
            <a:ext cx="161925" cy="209550"/>
          </a:xfrm>
          <a:prstGeom prst="rect">
            <a:avLst/>
          </a:prstGeom>
        </p:spPr>
      </p:pic>
    </p:spTree>
    <p:extLst>
      <p:ext uri="{BB962C8B-B14F-4D97-AF65-F5344CB8AC3E}">
        <p14:creationId xmlns:p14="http://schemas.microsoft.com/office/powerpoint/2010/main" val="3439783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it all Together – Leaderboard and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Switch to “Leaderboards </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Leaderboard </a:t>
            </a:r>
            <a:r>
              <a:rPr lang="en-US" dirty="0">
                <a:sym typeface="Wingdings" panose="05000000000000000000" pitchFamily="2" charset="2"/>
              </a:rPr>
              <a:t>groups” </a:t>
            </a:r>
            <a:r>
              <a:rPr lang="en-US" dirty="0" smtClean="0">
                <a:sym typeface="Wingdings" panose="05000000000000000000" pitchFamily="2" charset="2"/>
              </a:rPr>
              <a:t>again (</a:t>
            </a:r>
            <a:r>
              <a:rPr lang="en-US" dirty="0" smtClean="0">
                <a:solidFill>
                  <a:srgbClr val="FF0000"/>
                </a:solidFill>
                <a:sym typeface="Wingdings" panose="05000000000000000000" pitchFamily="2" charset="2"/>
              </a:rPr>
              <a:t>1/2</a:t>
            </a:r>
            <a:r>
              <a:rPr lang="en-US" dirty="0" smtClean="0">
                <a:sym typeface="Wingdings" panose="05000000000000000000" pitchFamily="2" charset="2"/>
              </a:rPr>
              <a:t>)</a:t>
            </a:r>
            <a:endParaRPr lang="en-US" dirty="0">
              <a:sym typeface="Wingdings" panose="05000000000000000000" pitchFamily="2" charset="2"/>
            </a:endParaRPr>
          </a:p>
          <a:p>
            <a:r>
              <a:rPr lang="en-US" dirty="0"/>
              <a:t>Select the </a:t>
            </a:r>
            <a:r>
              <a:rPr lang="en-US" dirty="0" smtClean="0"/>
              <a:t>leaderboard in the table on the</a:t>
            </a:r>
            <a:br>
              <a:rPr lang="en-US" dirty="0" smtClean="0"/>
            </a:br>
            <a:r>
              <a:rPr lang="en-US" dirty="0" smtClean="0"/>
              <a:t>right hand side (</a:t>
            </a:r>
            <a:r>
              <a:rPr lang="en-US" dirty="0" smtClean="0">
                <a:solidFill>
                  <a:srgbClr val="FF0000"/>
                </a:solidFill>
              </a:rPr>
              <a:t>3</a:t>
            </a:r>
            <a:r>
              <a:rPr lang="en-US" dirty="0" smtClean="0"/>
              <a:t>)</a:t>
            </a:r>
          </a:p>
          <a:p>
            <a:r>
              <a:rPr lang="en-US" dirty="0" smtClean="0"/>
              <a:t>Add the leaderboard to the group (</a:t>
            </a:r>
            <a:r>
              <a:rPr lang="en-US" dirty="0" smtClean="0">
                <a:solidFill>
                  <a:srgbClr val="FF0000"/>
                </a:solidFill>
              </a:rPr>
              <a:t>4</a:t>
            </a:r>
            <a:r>
              <a:rPr lang="en-US" dirty="0" smtClean="0"/>
              <a:t>)</a:t>
            </a:r>
            <a:endParaRPr lang="en-US" dirty="0"/>
          </a:p>
        </p:txBody>
      </p:sp>
      <p:pic>
        <p:nvPicPr>
          <p:cNvPr id="4" name="Picture 3"/>
          <p:cNvPicPr>
            <a:picLocks noChangeAspect="1"/>
          </p:cNvPicPr>
          <p:nvPr/>
        </p:nvPicPr>
        <p:blipFill>
          <a:blip r:embed="rId2"/>
          <a:stretch>
            <a:fillRect/>
          </a:stretch>
        </p:blipFill>
        <p:spPr>
          <a:xfrm>
            <a:off x="4663681" y="1356231"/>
            <a:ext cx="4155033" cy="2352511"/>
          </a:xfrm>
          <a:prstGeom prst="rect">
            <a:avLst/>
          </a:prstGeom>
        </p:spPr>
      </p:pic>
      <p:sp>
        <p:nvSpPr>
          <p:cNvPr id="15" name="Oval 14"/>
          <p:cNvSpPr/>
          <p:nvPr/>
        </p:nvSpPr>
        <p:spPr bwMode="gray">
          <a:xfrm>
            <a:off x="7315023" y="2691281"/>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 name="Oval 16"/>
          <p:cNvSpPr/>
          <p:nvPr/>
        </p:nvSpPr>
        <p:spPr bwMode="gray">
          <a:xfrm>
            <a:off x="4712245" y="1632456"/>
            <a:ext cx="516103"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Oval 8"/>
          <p:cNvSpPr/>
          <p:nvPr/>
        </p:nvSpPr>
        <p:spPr bwMode="gray">
          <a:xfrm>
            <a:off x="5655629" y="1356231"/>
            <a:ext cx="576877" cy="1402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4571357" y="156407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1" name="TextBox 10"/>
          <p:cNvSpPr txBox="1"/>
          <p:nvPr/>
        </p:nvSpPr>
        <p:spPr>
          <a:xfrm>
            <a:off x="6232506" y="128785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sp>
        <p:nvSpPr>
          <p:cNvPr id="12" name="TextBox 11"/>
          <p:cNvSpPr txBox="1"/>
          <p:nvPr/>
        </p:nvSpPr>
        <p:spPr>
          <a:xfrm>
            <a:off x="7477885" y="2626423"/>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smtClean="0">
              <a:solidFill>
                <a:srgbClr val="FF0000"/>
              </a:solidFill>
              <a:ea typeface="Arial Unicode MS" pitchFamily="34" charset="-128"/>
              <a:cs typeface="Arial Unicode MS" pitchFamily="34" charset="-128"/>
            </a:endParaRPr>
          </a:p>
        </p:txBody>
      </p:sp>
      <p:sp>
        <p:nvSpPr>
          <p:cNvPr id="13" name="Oval 12"/>
          <p:cNvSpPr/>
          <p:nvPr/>
        </p:nvSpPr>
        <p:spPr bwMode="gray">
          <a:xfrm>
            <a:off x="7125225" y="2265870"/>
            <a:ext cx="140424" cy="1472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7288087" y="2201012"/>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smtClean="0">
                <a:solidFill>
                  <a:srgbClr val="FF0000"/>
                </a:solidFill>
                <a:ea typeface="Arial Unicode MS" pitchFamily="34" charset="-128"/>
                <a:cs typeface="Arial Unicode MS" pitchFamily="34" charset="-128"/>
              </a:rPr>
              <a:t>4</a:t>
            </a:r>
            <a:endParaRPr lang="de-DE" sz="18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705621" y="3904265"/>
            <a:ext cx="3607901" cy="2318479"/>
          </a:xfrm>
          <a:prstGeom prst="rect">
            <a:avLst/>
          </a:prstGeom>
        </p:spPr>
      </p:pic>
      <p:sp>
        <p:nvSpPr>
          <p:cNvPr id="16" name="Oval 15"/>
          <p:cNvSpPr/>
          <p:nvPr/>
        </p:nvSpPr>
        <p:spPr bwMode="gray">
          <a:xfrm>
            <a:off x="2705622" y="5766892"/>
            <a:ext cx="1916866" cy="25244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71011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In the ”Events” tab click on event name link</a:t>
            </a:r>
          </a:p>
          <a:p>
            <a:endParaRPr lang="en-US" dirty="0"/>
          </a:p>
          <a:p>
            <a:endParaRPr lang="en-US" dirty="0" smtClean="0"/>
          </a:p>
          <a:p>
            <a:endParaRPr lang="en-US" dirty="0"/>
          </a:p>
          <a:p>
            <a:endParaRPr lang="en-US" dirty="0" smtClean="0"/>
          </a:p>
          <a:p>
            <a:r>
              <a:rPr lang="en-US" dirty="0" smtClean="0"/>
              <a:t>This opens the event web site</a:t>
            </a:r>
          </a:p>
          <a:p>
            <a:pPr lvl="1"/>
            <a:r>
              <a:rPr lang="en-US" dirty="0" smtClean="0"/>
              <a:t>Overview shows regatta</a:t>
            </a:r>
          </a:p>
          <a:p>
            <a:pPr lvl="1"/>
            <a:r>
              <a:rPr lang="en-US" dirty="0" smtClean="0"/>
              <a:t>Generic event logo</a:t>
            </a:r>
          </a:p>
          <a:p>
            <a:pPr lvl="1"/>
            <a:r>
              <a:rPr lang="en-US" dirty="0" smtClean="0"/>
              <a:t>Generic event stage image</a:t>
            </a:r>
          </a:p>
          <a:p>
            <a:pPr lvl="1"/>
            <a:r>
              <a:rPr lang="en-US" dirty="0" smtClean="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t>Go to </a:t>
            </a:r>
            <a:r>
              <a:rPr lang="en-US" dirty="0" err="1" smtClean="0"/>
              <a:t>Connectors</a:t>
            </a:r>
            <a:r>
              <a:rPr lang="en-US" dirty="0" err="1" smtClean="0">
                <a:sym typeface="Wingdings" panose="05000000000000000000" pitchFamily="2" charset="2"/>
              </a:rPr>
              <a:t>Smartphone</a:t>
            </a:r>
            <a:r>
              <a:rPr lang="en-US" dirty="0" smtClean="0">
                <a:sym typeface="Wingdings" panose="05000000000000000000" pitchFamily="2" charset="2"/>
              </a:rPr>
              <a:t> Tracking</a:t>
            </a:r>
          </a:p>
          <a:p>
            <a:endParaRPr lang="en-US" dirty="0">
              <a:sym typeface="Wingdings" panose="05000000000000000000" pitchFamily="2" charset="2"/>
            </a:endParaRPr>
          </a:p>
          <a:p>
            <a:r>
              <a:rPr lang="en-US" dirty="0" smtClean="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Click “Add Competitor” and fill in at least</a:t>
            </a:r>
          </a:p>
          <a:p>
            <a:pPr lvl="1"/>
            <a:r>
              <a:rPr lang="en-US" dirty="0" smtClean="0"/>
              <a:t>Name</a:t>
            </a:r>
          </a:p>
          <a:p>
            <a:pPr lvl="1"/>
            <a:r>
              <a:rPr lang="en-US" dirty="0" smtClean="0"/>
              <a:t>Sail number</a:t>
            </a:r>
          </a:p>
          <a:p>
            <a:pPr lvl="1"/>
            <a:r>
              <a:rPr lang="en-US" dirty="0" smtClean="0"/>
              <a:t>Nationality</a:t>
            </a:r>
            <a:endParaRPr lang="en-US" dirty="0"/>
          </a:p>
          <a:p>
            <a:pPr lvl="1"/>
            <a:r>
              <a:rPr lang="en-US" dirty="0" smtClean="0"/>
              <a:t>E-Mail (if you want to invite the competitor to smartphone tracking later)</a:t>
            </a:r>
          </a:p>
          <a:p>
            <a:pPr lvl="1"/>
            <a:r>
              <a:rPr lang="en-US" dirty="0" smtClean="0"/>
              <a:t>Boat Class (pre-filled from regatta data)</a:t>
            </a:r>
            <a:endParaRPr lang="en-US" dirty="0"/>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Add more competitors, as required</a:t>
            </a:r>
          </a:p>
          <a:p>
            <a:r>
              <a:rPr lang="en-US" dirty="0" smtClean="0">
                <a:sym typeface="Wingdings" panose="05000000000000000000" pitchFamily="2" charset="2"/>
              </a:rPr>
              <a:t>Add existing competitors</a:t>
            </a:r>
          </a:p>
          <a:p>
            <a:pPr lvl="1"/>
            <a:r>
              <a:rPr lang="en-US" dirty="0" smtClean="0">
                <a:sym typeface="Wingdings" panose="05000000000000000000" pitchFamily="2" charset="2"/>
              </a:rPr>
              <a:t>Select competitor in the right table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Press the “&lt;“ button to assign competitor to leaderboard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solidFill>
                    <a:srgbClr val="FF0000"/>
                  </a:solidFill>
                  <a:ea typeface="Arial Unicode MS" pitchFamily="34" charset="-128"/>
                  <a:cs typeface="Arial Unicode MS" pitchFamily="34" charset="-128"/>
                </a:rPr>
                <a:t>1</a:t>
              </a:r>
              <a:endParaRPr lang="de-DE" sz="18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smtClean="0">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Leaderboards  Leaderboards tab</a:t>
            </a:r>
          </a:p>
          <a:p>
            <a:r>
              <a:rPr lang="en-US" dirty="0" smtClean="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Edit leaderboard contents as desired</a:t>
            </a:r>
          </a:p>
          <a:p>
            <a:pPr lvl="1"/>
            <a:r>
              <a:rPr lang="en-US" dirty="0" smtClean="0">
                <a:sym typeface="Wingdings" panose="05000000000000000000" pitchFamily="2" charset="2"/>
              </a:rPr>
              <a:t>Competitor’s display name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Carry-over score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Scoring code, such as DSQ, OCS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pPr lvl="1"/>
            <a:r>
              <a:rPr lang="en-US" dirty="0" smtClean="0">
                <a:sym typeface="Wingdings" panose="05000000000000000000" pitchFamily="2" charset="2"/>
              </a:rPr>
              <a:t>Competitor’s score in race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pPr lvl="1"/>
            <a:r>
              <a:rPr lang="en-US" dirty="0" smtClean="0">
                <a:sym typeface="Wingdings" panose="05000000000000000000" pitchFamily="2" charset="2"/>
              </a:rPr>
              <a:t>Update time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Optional comment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smtClean="0">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5</a:t>
            </a:r>
            <a:endParaRPr lang="de-DE" sz="1600" kern="0" dirty="0" err="1" smtClean="0">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smtClean="0">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Click “Save” (</a:t>
            </a:r>
            <a:r>
              <a:rPr lang="en-US" sz="1800" kern="0" dirty="0" smtClean="0">
                <a:solidFill>
                  <a:srgbClr val="FF0000"/>
                </a:solidFill>
                <a:ea typeface="Arial Unicode MS" pitchFamily="34" charset="-128"/>
                <a:cs typeface="Arial Unicode MS" pitchFamily="34" charset="-128"/>
              </a:rPr>
              <a:t>7</a:t>
            </a:r>
            <a:r>
              <a:rPr lang="en-US" sz="1800" kern="0" dirty="0" smtClean="0">
                <a:ea typeface="Arial Unicode MS" pitchFamily="34" charset="-128"/>
                <a:cs typeface="Arial Unicode MS" pitchFamily="34" charset="-128"/>
              </a:rPr>
              <a:t>)</a:t>
            </a:r>
            <a:endParaRPr lang="de-DE" sz="1800" kern="0" dirty="0" err="1" smtClean="0">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rgbClr val="FF0000"/>
                </a:solidFill>
                <a:ea typeface="Arial Unicode MS" pitchFamily="34" charset="-128"/>
                <a:cs typeface="Arial Unicode MS" pitchFamily="34" charset="-128"/>
              </a:rPr>
              <a:t>7</a:t>
            </a:r>
            <a:endParaRPr lang="de-DE" sz="1600"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solidFill>
                  <a:schemeClr val="bg1">
                    <a:lumMod val="85000"/>
                  </a:schemeClr>
                </a:solidFill>
              </a:rPr>
              <a:t>Intro</a:t>
            </a:r>
            <a:r>
              <a:rPr lang="en-US" dirty="0">
                <a:solidFill>
                  <a:schemeClr val="bg1">
                    <a:lumMod val="85000"/>
                  </a:schemeClr>
                </a:solidFill>
              </a:rPr>
              <a:t>ducti</a:t>
            </a:r>
            <a:r>
              <a:rPr lang="en-US" dirty="0" smtClean="0">
                <a:solidFill>
                  <a:schemeClr val="bg1">
                    <a:lumMod val="85000"/>
                  </a:schemeClr>
                </a:solidFill>
              </a:rPr>
              <a:t>on to SAP Sailing Analytics</a:t>
            </a:r>
          </a:p>
          <a:p>
            <a:pPr lvl="2"/>
            <a:r>
              <a:rPr lang="en-US" dirty="0" smtClean="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smtClean="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Go to Race Manager App  Leaderboards tab</a:t>
            </a:r>
          </a:p>
          <a:p>
            <a:r>
              <a:rPr lang="en-US" dirty="0" smtClean="0">
                <a:sym typeface="Wingdings" panose="05000000000000000000" pitchFamily="2" charset="2"/>
              </a:rPr>
              <a:t>Click “Add Configuration” and enter Identifier</a:t>
            </a:r>
          </a:p>
          <a:p>
            <a:r>
              <a:rPr lang="en-US" dirty="0" smtClean="0">
                <a:sym typeface="Wingdings" panose="05000000000000000000" pitchFamily="2" charset="2"/>
              </a:rPr>
              <a:t>Click “Create”</a:t>
            </a:r>
          </a:p>
          <a:p>
            <a:r>
              <a:rPr lang="en-US" dirty="0" smtClean="0">
                <a:sym typeface="Wingdings" panose="05000000000000000000" pitchFamily="2" charset="2"/>
              </a:rPr>
              <a:t>Click “QR-Sync”</a:t>
            </a:r>
          </a:p>
          <a:p>
            <a:r>
              <a:rPr lang="en-US" dirty="0" smtClean="0">
                <a:sym typeface="Wingdings" panose="05000000000000000000" pitchFamily="2" charset="2"/>
              </a:rPr>
              <a:t>Scan QR-Code with phone</a:t>
            </a:r>
          </a:p>
          <a:p>
            <a:r>
              <a:rPr lang="en-US" dirty="0" smtClean="0">
                <a:sym typeface="Wingdings" panose="05000000000000000000" pitchFamily="2" charset="2"/>
              </a:rPr>
              <a:t>Select “Open browser”</a:t>
            </a:r>
          </a:p>
          <a:p>
            <a:pPr lvl="1"/>
            <a:r>
              <a:rPr lang="en-US" dirty="0" smtClean="0">
                <a:sym typeface="Wingdings" panose="05000000000000000000" pitchFamily="2" charset="2"/>
              </a:rPr>
              <a:t>App download starts</a:t>
            </a:r>
          </a:p>
          <a:p>
            <a:pPr lvl="1"/>
            <a:r>
              <a:rPr lang="en-US" dirty="0" smtClean="0">
                <a:sym typeface="Wingdings" panose="05000000000000000000" pitchFamily="2" charset="2"/>
              </a:rPr>
              <a:t>Make sure your device allows</a:t>
            </a:r>
            <a:br>
              <a:rPr lang="en-US" dirty="0" smtClean="0">
                <a:sym typeface="Wingdings" panose="05000000000000000000" pitchFamily="2" charset="2"/>
              </a:rPr>
            </a:br>
            <a:r>
              <a:rPr lang="en-US" dirty="0" smtClean="0">
                <a:sym typeface="Wingdings" panose="05000000000000000000" pitchFamily="2" charset="2"/>
              </a:rPr>
              <a:t>apps from unknown sources</a:t>
            </a:r>
            <a:br>
              <a:rPr lang="en-US" dirty="0" smtClean="0">
                <a:sym typeface="Wingdings" panose="05000000000000000000" pitchFamily="2" charset="2"/>
              </a:rPr>
            </a:br>
            <a:r>
              <a:rPr lang="en-US" dirty="0" smtClean="0">
                <a:sym typeface="Wingdings" panose="05000000000000000000" pitchFamily="2" charset="2"/>
              </a:rPr>
              <a:t>to be installed</a:t>
            </a:r>
          </a:p>
          <a:p>
            <a:pPr lvl="1"/>
            <a:r>
              <a:rPr lang="en-US" dirty="0" smtClean="0">
                <a:sym typeface="Wingdings" panose="05000000000000000000" pitchFamily="2" charset="2"/>
              </a:rPr>
              <a:t>Install app by tapping on</a:t>
            </a:r>
            <a:br>
              <a:rPr lang="en-US" dirty="0" smtClean="0">
                <a:sym typeface="Wingdings" panose="05000000000000000000" pitchFamily="2" charset="2"/>
              </a:rPr>
            </a:br>
            <a:r>
              <a:rPr lang="en-US" dirty="0" smtClean="0">
                <a:sym typeface="Wingdings" panose="05000000000000000000" pitchFamily="2" charset="2"/>
              </a:rPr>
              <a:t>“download finished” message</a:t>
            </a:r>
          </a:p>
          <a:p>
            <a:pPr marL="0" lvl="1" indent="0">
              <a:buNone/>
            </a:pPr>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smtClean="0"/>
              <a:t>Smartphone Tracking for Single-Fleet Regattas</a:t>
            </a:r>
          </a:p>
          <a:p>
            <a:pPr lvl="2"/>
            <a:r>
              <a:rPr lang="en-US" dirty="0" smtClean="0"/>
              <a:t>Defining the Course Marks and Waypoints</a:t>
            </a:r>
          </a:p>
          <a:p>
            <a:pPr lvl="2"/>
            <a:r>
              <a:rPr lang="en-US" dirty="0" smtClean="0"/>
              <a:t>Inviting and Binding Competitors’, Marks’ and Mark Layers’ Devices</a:t>
            </a:r>
          </a:p>
          <a:p>
            <a:pPr lvl="2"/>
            <a:r>
              <a:rPr lang="en-US" dirty="0" smtClean="0"/>
              <a:t>Using the </a:t>
            </a:r>
            <a:r>
              <a:rPr lang="en-US" i="1" dirty="0" smtClean="0"/>
              <a:t>SAP Sail </a:t>
            </a:r>
            <a:r>
              <a:rPr lang="en-US" i="1" dirty="0" err="1" smtClean="0"/>
              <a:t>InSight</a:t>
            </a:r>
            <a:r>
              <a:rPr lang="en-US" dirty="0" smtClean="0"/>
              <a:t> Tracking App</a:t>
            </a:r>
          </a:p>
          <a:p>
            <a:pPr lvl="2"/>
            <a:r>
              <a:rPr lang="en-US" dirty="0" smtClean="0"/>
              <a:t>Pinging Marks</a:t>
            </a:r>
          </a:p>
          <a:p>
            <a:pPr lvl="2"/>
            <a:r>
              <a:rPr lang="en-US" dirty="0" smtClean="0"/>
              <a:t>Starting and Stopping a Race</a:t>
            </a:r>
          </a:p>
          <a:p>
            <a:pPr lvl="2"/>
            <a:endParaRPr lang="en-US" dirty="0" smtClean="0"/>
          </a:p>
        </p:txBody>
      </p:sp>
    </p:spTree>
    <p:extLst>
      <p:ext uri="{BB962C8B-B14F-4D97-AF65-F5344CB8AC3E}">
        <p14:creationId xmlns:p14="http://schemas.microsoft.com/office/powerpoint/2010/main" val="3672867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smtClean="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Launch the app</a:t>
            </a:r>
          </a:p>
          <a:p>
            <a:pPr lvl="1"/>
            <a:r>
              <a:rPr lang="en-US" dirty="0" smtClean="0">
                <a:sym typeface="Wingdings" panose="05000000000000000000" pitchFamily="2" charset="2"/>
              </a:rPr>
              <a:t>Starts out with a list of test events from a test server</a:t>
            </a:r>
          </a:p>
          <a:p>
            <a:pPr lvl="1"/>
            <a:r>
              <a:rPr lang="en-US" dirty="0" smtClean="0">
                <a:sym typeface="Wingdings" panose="05000000000000000000" pitchFamily="2" charset="2"/>
              </a:rPr>
              <a:t>From the “Settings” menu select “Synchronize with Server”</a:t>
            </a:r>
            <a:br>
              <a:rPr lang="en-US" dirty="0" smtClean="0">
                <a:sym typeface="Wingdings" panose="05000000000000000000" pitchFamily="2" charset="2"/>
              </a:rPr>
            </a:br>
            <a:r>
              <a:rPr lang="en-US" sz="1400" dirty="0" smtClean="0">
                <a:sym typeface="Wingdings" panose="05000000000000000000" pitchFamily="2" charset="2"/>
              </a:rPr>
              <a:t>(</a:t>
            </a:r>
            <a:r>
              <a:rPr lang="en-US" sz="1400" i="1" dirty="0" smtClean="0">
                <a:sym typeface="Wingdings" panose="05000000000000000000" pitchFamily="2" charset="2"/>
              </a:rPr>
              <a:t>Note: this first binding step will soon be re-named and made simpler</a:t>
            </a:r>
            <a:r>
              <a:rPr lang="en-US" sz="1400" dirty="0" smtClean="0">
                <a:sym typeface="Wingdings" panose="05000000000000000000" pitchFamily="2" charset="2"/>
              </a:rPr>
              <a:t>)</a:t>
            </a:r>
          </a:p>
          <a:p>
            <a:pPr lvl="1"/>
            <a:r>
              <a:rPr lang="en-US" dirty="0" smtClean="0">
                <a:sym typeface="Wingdings" panose="05000000000000000000" pitchFamily="2" charset="2"/>
              </a:rPr>
              <a:t>QR-Code Scanner will start</a:t>
            </a:r>
          </a:p>
          <a:p>
            <a:pPr lvl="1"/>
            <a:r>
              <a:rPr lang="en-US" dirty="0" smtClean="0">
                <a:sym typeface="Wingdings" panose="05000000000000000000" pitchFamily="2" charset="2"/>
              </a:rPr>
              <a:t>Take snapshot of Device Configuration QR-Code again</a:t>
            </a:r>
          </a:p>
          <a:p>
            <a:pPr lvl="1"/>
            <a:r>
              <a:rPr lang="en-US" dirty="0" smtClean="0">
                <a:sym typeface="Wingdings" panose="05000000000000000000" pitchFamily="2" charset="2"/>
              </a:rPr>
              <a:t>Confirm “Setup has changed” dialog</a:t>
            </a:r>
          </a:p>
          <a:p>
            <a:pPr lvl="1"/>
            <a:r>
              <a:rPr lang="en-US" dirty="0" smtClean="0">
                <a:sym typeface="Wingdings" panose="05000000000000000000" pitchFamily="2" charset="2"/>
              </a:rPr>
              <a:t>Log on to your event and course area with a position</a:t>
            </a:r>
          </a:p>
          <a:p>
            <a:endParaRPr lang="en-US" dirty="0" smtClean="0">
              <a:sym typeface="Wingdings" panose="05000000000000000000" pitchFamily="2" charset="2"/>
            </a:endParaRPr>
          </a:p>
          <a:p>
            <a:pPr marL="0" lvl="1" indent="0">
              <a:buNone/>
            </a:pPr>
            <a:endParaRPr lang="en-US" dirty="0" smtClean="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race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a start time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Enter wind information (</a:t>
            </a:r>
            <a:r>
              <a:rPr lang="en-US" dirty="0" smtClean="0">
                <a:solidFill>
                  <a:srgbClr val="FF0000"/>
                </a:solidFill>
                <a:sym typeface="Wingdings" panose="05000000000000000000" pitchFamily="2" charset="2"/>
              </a:rPr>
              <a:t>3/4</a:t>
            </a:r>
            <a:r>
              <a:rPr lang="en-US" dirty="0" smtClean="0">
                <a:sym typeface="Wingdings" panose="05000000000000000000" pitchFamily="2" charset="2"/>
              </a:rPr>
              <a:t>)</a:t>
            </a:r>
          </a:p>
          <a:p>
            <a:r>
              <a:rPr lang="en-US" dirty="0" smtClean="0">
                <a:sym typeface="Wingdings" panose="05000000000000000000" pitchFamily="2" charset="2"/>
              </a:rPr>
              <a:t>Confirm Setup (</a:t>
            </a:r>
            <a:r>
              <a:rPr lang="en-US" dirty="0">
                <a:solidFill>
                  <a:srgbClr val="FF0000"/>
                </a:solidFill>
                <a:sym typeface="Wingdings" panose="05000000000000000000" pitchFamily="2" charset="2"/>
              </a:rPr>
              <a:t>5</a:t>
            </a:r>
            <a:r>
              <a:rPr lang="en-US" dirty="0" smtClean="0">
                <a:sym typeface="Wingdings" panose="05000000000000000000" pitchFamily="2" charset="2"/>
              </a:rPr>
              <a:t>)</a:t>
            </a:r>
          </a:p>
          <a:p>
            <a:r>
              <a:rPr lang="en-US" dirty="0" smtClean="0">
                <a:sym typeface="Wingdings" panose="05000000000000000000" pitchFamily="2" charset="2"/>
              </a:rPr>
              <a:t>Race timing and flags will show</a:t>
            </a:r>
          </a:p>
          <a:p>
            <a:pPr lvl="1"/>
            <a:r>
              <a:rPr lang="en-US" dirty="0" smtClean="0">
                <a:sym typeface="Wingdings" panose="05000000000000000000" pitchFamily="2" charset="2"/>
              </a:rPr>
              <a:t>Change timing again by pressing</a:t>
            </a:r>
            <a:br>
              <a:rPr lang="en-US" dirty="0" smtClean="0">
                <a:sym typeface="Wingdings" panose="05000000000000000000" pitchFamily="2" charset="2"/>
              </a:rPr>
            </a:br>
            <a:r>
              <a:rPr lang="en-US" dirty="0" smtClean="0">
                <a:sym typeface="Wingdings" panose="05000000000000000000" pitchFamily="2" charset="2"/>
              </a:rPr>
              <a:t>the timing panel at the top</a:t>
            </a:r>
          </a:p>
          <a:p>
            <a:pPr lvl="1"/>
            <a:r>
              <a:rPr lang="en-US" dirty="0" smtClean="0">
                <a:sym typeface="Wingdings" panose="05000000000000000000" pitchFamily="2" charset="2"/>
              </a:rPr>
              <a:t>Update start procedure, course, wind or</a:t>
            </a:r>
            <a:br>
              <a:rPr lang="en-US" dirty="0" smtClean="0">
                <a:sym typeface="Wingdings" panose="05000000000000000000" pitchFamily="2" charset="2"/>
              </a:rPr>
            </a:br>
            <a:r>
              <a:rPr lang="en-US" dirty="0" smtClean="0">
                <a:sym typeface="Wingdings" panose="05000000000000000000" pitchFamily="2" charset="2"/>
              </a:rPr>
              <a:t>start flag by swiping timing panel to the left</a:t>
            </a:r>
          </a:p>
          <a:p>
            <a:pPr lvl="1"/>
            <a:r>
              <a:rPr lang="en-US" dirty="0" smtClean="0">
                <a:sym typeface="Wingdings" panose="05000000000000000000" pitchFamily="2" charset="2"/>
              </a:rPr>
              <a:t>Postpone, abort, recall or mark first finisher</a:t>
            </a:r>
          </a:p>
          <a:p>
            <a:endParaRPr lang="en-US" dirty="0" smtClean="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On the race </a:t>
            </a:r>
            <a:r>
              <a:rPr lang="en-US" dirty="0" err="1" smtClean="0">
                <a:sym typeface="Wingdings" panose="05000000000000000000" pitchFamily="2" charset="2"/>
              </a:rPr>
              <a:t>sceen</a:t>
            </a:r>
            <a:endParaRPr lang="en-US" dirty="0" smtClean="0">
              <a:sym typeface="Wingdings" panose="05000000000000000000" pitchFamily="2" charset="2"/>
            </a:endParaRPr>
          </a:p>
          <a:p>
            <a:pPr lvl="1"/>
            <a:r>
              <a:rPr lang="en-US" dirty="0" smtClean="0">
                <a:sym typeface="Wingdings" panose="05000000000000000000" pitchFamily="2" charset="2"/>
              </a:rPr>
              <a:t>Swipe the time panel to </a:t>
            </a:r>
            <a:r>
              <a:rPr lang="en-US" dirty="0">
                <a:sym typeface="Wingdings" panose="05000000000000000000" pitchFamily="2" charset="2"/>
              </a:rPr>
              <a:t>the left </a:t>
            </a:r>
            <a:r>
              <a:rPr lang="en-US" dirty="0" smtClean="0">
                <a:sym typeface="Wingdings" panose="05000000000000000000" pitchFamily="2" charset="2"/>
              </a:rPr>
              <a:t>(</a:t>
            </a:r>
            <a:r>
              <a:rPr lang="en-US" dirty="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Tap on “Wind”</a:t>
            </a:r>
          </a:p>
          <a:p>
            <a:pPr lvl="1"/>
            <a:r>
              <a:rPr lang="en-US" dirty="0" smtClean="0">
                <a:sym typeface="Wingdings" panose="05000000000000000000" pitchFamily="2" charset="2"/>
              </a:rPr>
              <a:t>Enter wind data</a:t>
            </a:r>
          </a:p>
          <a:p>
            <a:pPr lvl="1"/>
            <a:r>
              <a:rPr lang="en-US" dirty="0" smtClean="0">
                <a:sym typeface="Wingdings" panose="05000000000000000000" pitchFamily="2" charset="2"/>
              </a:rPr>
              <a:t>Tap “Set Wind Data”</a:t>
            </a:r>
          </a:p>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Tap the blue flag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r>
              <a:rPr lang="en-US" dirty="0" smtClean="0">
                <a:sym typeface="Wingdings" panose="05000000000000000000" pitchFamily="2" charset="2"/>
              </a:rPr>
              <a:t>Enter the time of first ship home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r>
              <a:rPr lang="en-US" dirty="0" smtClean="0">
                <a:sym typeface="Wingdings" panose="05000000000000000000" pitchFamily="2" charset="2"/>
              </a:rPr>
              <a:t>Tap “Down now” when last ship</a:t>
            </a:r>
            <a:br>
              <a:rPr lang="en-US" dirty="0" smtClean="0">
                <a:sym typeface="Wingdings" panose="05000000000000000000" pitchFamily="2" charset="2"/>
              </a:rPr>
            </a:br>
            <a:r>
              <a:rPr lang="en-US" dirty="0" smtClean="0">
                <a:sym typeface="Wingdings" panose="05000000000000000000" pitchFamily="2" charset="2"/>
              </a:rPr>
              <a:t>home (</a:t>
            </a:r>
            <a:r>
              <a:rPr lang="en-US" dirty="0" smtClean="0">
                <a:solidFill>
                  <a:srgbClr val="FF0000"/>
                </a:solidFill>
                <a:sym typeface="Wingdings" panose="05000000000000000000" pitchFamily="2" charset="2"/>
              </a:rPr>
              <a:t>3</a:t>
            </a:r>
            <a:r>
              <a:rPr lang="en-US" dirty="0" smtClean="0">
                <a:sym typeface="Wingdings" panose="05000000000000000000" pitchFamily="2" charset="2"/>
              </a:rPr>
              <a:t>)</a:t>
            </a:r>
          </a:p>
          <a:p>
            <a:r>
              <a:rPr lang="en-US" dirty="0" smtClean="0">
                <a:sym typeface="Wingdings" panose="05000000000000000000" pitchFamily="2" charset="2"/>
              </a:rPr>
              <a:t>Either take snapshot of hand-written</a:t>
            </a:r>
            <a:br>
              <a:rPr lang="en-US" dirty="0" smtClean="0">
                <a:sym typeface="Wingdings" panose="05000000000000000000" pitchFamily="2" charset="2"/>
              </a:rPr>
            </a:br>
            <a:r>
              <a:rPr lang="en-US" dirty="0" smtClean="0">
                <a:sym typeface="Wingdings" panose="05000000000000000000" pitchFamily="2" charset="2"/>
              </a:rPr>
              <a:t>finishing list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p>
          <a:p>
            <a:r>
              <a:rPr lang="en-US" dirty="0" smtClean="0">
                <a:sym typeface="Wingdings" panose="05000000000000000000" pitchFamily="2" charset="2"/>
              </a:rPr>
              <a:t>Or enter finishing order here (</a:t>
            </a:r>
            <a:r>
              <a:rPr lang="en-US" dirty="0" smtClean="0">
                <a:solidFill>
                  <a:srgbClr val="FF0000"/>
                </a:solidFill>
                <a:sym typeface="Wingdings" panose="05000000000000000000" pitchFamily="2" charset="2"/>
              </a:rPr>
              <a:t>5</a:t>
            </a:r>
            <a:r>
              <a:rPr lang="en-US" dirty="0" smtClean="0">
                <a:sym typeface="Wingdings" panose="05000000000000000000" pitchFamily="2" charset="2"/>
              </a:rPr>
              <a:t>)</a:t>
            </a:r>
          </a:p>
          <a:p>
            <a:pPr lvl="1"/>
            <a:r>
              <a:rPr lang="en-US" dirty="0" smtClean="0">
                <a:sym typeface="Wingdings" panose="05000000000000000000" pitchFamily="2" charset="2"/>
              </a:rPr>
              <a:t>Tap competitor to add to result list</a:t>
            </a:r>
          </a:p>
          <a:p>
            <a:pPr lvl="1"/>
            <a:r>
              <a:rPr lang="en-US" dirty="0" smtClean="0">
                <a:sym typeface="Wingdings" panose="05000000000000000000" pitchFamily="2" charset="2"/>
              </a:rPr>
              <a:t>Switch to result list (on small device)</a:t>
            </a:r>
          </a:p>
          <a:p>
            <a:pPr lvl="1"/>
            <a:r>
              <a:rPr lang="en-US" dirty="0" smtClean="0">
                <a:sym typeface="Wingdings" panose="05000000000000000000" pitchFamily="2" charset="2"/>
              </a:rPr>
              <a:t>Long-press rank to enter OCS, …</a:t>
            </a:r>
          </a:p>
          <a:p>
            <a:pPr lvl="1"/>
            <a:r>
              <a:rPr lang="en-US" dirty="0" smtClean="0">
                <a:sym typeface="Wingdings" panose="05000000000000000000" pitchFamily="2" charset="2"/>
              </a:rPr>
              <a:t>Long-press handle and move</a:t>
            </a:r>
          </a:p>
          <a:p>
            <a:r>
              <a:rPr lang="en-US" dirty="0" smtClean="0">
                <a:sym typeface="Wingdings" panose="05000000000000000000" pitchFamily="2" charset="2"/>
              </a:rPr>
              <a:t>Optionally set protest time (</a:t>
            </a:r>
            <a:r>
              <a:rPr lang="en-US" dirty="0" smtClean="0">
                <a:solidFill>
                  <a:srgbClr val="FF0000"/>
                </a:solidFill>
                <a:sym typeface="Wingdings" panose="05000000000000000000" pitchFamily="2" charset="2"/>
              </a:rPr>
              <a:t>6</a:t>
            </a:r>
            <a:r>
              <a:rPr lang="en-US" dirty="0" smtClean="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smtClean="0">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5</a:t>
            </a:r>
            <a:endParaRPr lang="de-DE" sz="1400" kern="0" dirty="0" err="1" smtClean="0">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solidFill>
                  <a:srgbClr val="FF0000"/>
                </a:solidFill>
                <a:ea typeface="Arial Unicode MS" pitchFamily="34" charset="-128"/>
                <a:cs typeface="Arial Unicode MS" pitchFamily="34" charset="-128"/>
              </a:rPr>
              <a:t>6</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Advanced Event and Regatta Settings</a:t>
            </a:r>
          </a:p>
          <a:p>
            <a:pPr lvl="2"/>
            <a:r>
              <a:rPr lang="en-US" dirty="0" smtClean="0"/>
              <a:t>Uploading Images and Videos</a:t>
            </a:r>
          </a:p>
          <a:p>
            <a:pPr lvl="2"/>
            <a:r>
              <a:rPr lang="en-US" dirty="0" smtClean="0"/>
              <a:t>Using the Media Gallery</a:t>
            </a:r>
          </a:p>
          <a:p>
            <a:pPr lvl="2"/>
            <a:r>
              <a:rPr lang="en-US" dirty="0" smtClean="0"/>
              <a:t>Setting Event Images for Stage, Logo and Teaser</a:t>
            </a:r>
          </a:p>
          <a:p>
            <a:pPr lvl="2"/>
            <a:r>
              <a:rPr lang="en-US" dirty="0" smtClean="0"/>
              <a:t>Regatta Format and Scoring Options</a:t>
            </a:r>
          </a:p>
          <a:p>
            <a:pPr lvl="2"/>
            <a:r>
              <a:rPr lang="en-US" dirty="0" smtClean="0"/>
              <a:t>Race Manager App Configuration (Start Procedures, Course Options, …)</a:t>
            </a:r>
          </a:p>
          <a:p>
            <a:pPr lvl="2"/>
            <a:r>
              <a:rPr lang="en-US" dirty="0" smtClean="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smtClean="0"/>
          </a:p>
        </p:txBody>
      </p:sp>
    </p:spTree>
    <p:extLst>
      <p:ext uri="{BB962C8B-B14F-4D97-AF65-F5344CB8AC3E}">
        <p14:creationId xmlns:p14="http://schemas.microsoft.com/office/powerpoint/2010/main" val="16155107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Edit the Event</a:t>
            </a:r>
          </a:p>
          <a:p>
            <a:pPr lvl="1"/>
            <a:r>
              <a:rPr lang="en-US" dirty="0" smtClean="0">
                <a:sym typeface="Wingdings" panose="05000000000000000000" pitchFamily="2" charset="2"/>
              </a:rPr>
              <a:t>Edit URLs</a:t>
            </a:r>
            <a:r>
              <a:rPr lang="en-US" dirty="0">
                <a:sym typeface="Wingdings" panose="05000000000000000000" pitchFamily="2" charset="2"/>
              </a:rPr>
              <a:t/>
            </a:r>
            <a:br>
              <a:rPr lang="en-US" dirty="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pPr lvl="1"/>
            <a:r>
              <a:rPr lang="en-US" dirty="0" smtClean="0">
                <a:sym typeface="Wingdings" panose="05000000000000000000" pitchFamily="2" charset="2"/>
              </a:rPr>
              <a:t>Edit Images and</a:t>
            </a:r>
            <a:br>
              <a:rPr lang="en-US" dirty="0" smtClean="0">
                <a:sym typeface="Wingdings" panose="05000000000000000000" pitchFamily="2" charset="2"/>
              </a:rPr>
            </a:br>
            <a:r>
              <a:rPr lang="en-US" dirty="0" smtClean="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Select type of image</a:t>
            </a:r>
          </a:p>
          <a:p>
            <a:r>
              <a:rPr lang="en-US" dirty="0" smtClean="0">
                <a:sym typeface="Wingdings" panose="05000000000000000000" pitchFamily="2" charset="2"/>
              </a:rPr>
              <a:t>Input URL</a:t>
            </a:r>
          </a:p>
          <a:p>
            <a:pPr lvl="1"/>
            <a:r>
              <a:rPr lang="en-US" dirty="0" smtClean="0">
                <a:sym typeface="Wingdings" panose="05000000000000000000" pitchFamily="2" charset="2"/>
              </a:rPr>
              <a:t>Just copy it if you have it,</a:t>
            </a:r>
          </a:p>
          <a:p>
            <a:pPr lvl="1"/>
            <a:r>
              <a:rPr lang="en-US" dirty="0" smtClean="0">
                <a:sym typeface="Wingdings" panose="05000000000000000000" pitchFamily="2" charset="2"/>
              </a:rPr>
              <a:t>Or upload a file. This will</a:t>
            </a:r>
            <a:br>
              <a:rPr lang="en-US" dirty="0" smtClean="0">
                <a:sym typeface="Wingdings" panose="05000000000000000000" pitchFamily="2" charset="2"/>
              </a:rPr>
            </a:br>
            <a:r>
              <a:rPr lang="en-US" dirty="0" smtClean="0">
                <a:sym typeface="Wingdings" panose="05000000000000000000" pitchFamily="2" charset="2"/>
              </a:rPr>
              <a:t>fill the URL field when</a:t>
            </a:r>
            <a:br>
              <a:rPr lang="en-US" dirty="0" smtClean="0">
                <a:sym typeface="Wingdings" panose="05000000000000000000" pitchFamily="2" charset="2"/>
              </a:rPr>
            </a:br>
            <a:r>
              <a:rPr lang="en-US" dirty="0" smtClean="0">
                <a:sym typeface="Wingdings" panose="05000000000000000000" pitchFamily="2" charset="2"/>
              </a:rPr>
              <a:t>upload is complete</a:t>
            </a:r>
          </a:p>
          <a:p>
            <a:pPr lvl="1"/>
            <a:r>
              <a:rPr lang="en-US" dirty="0" smtClean="0">
                <a:sym typeface="Wingdings" panose="05000000000000000000" pitchFamily="2" charset="2"/>
              </a:rPr>
              <a:t>Title, Subtitle and Copy-</a:t>
            </a:r>
            <a:br>
              <a:rPr lang="en-US" dirty="0" smtClean="0">
                <a:sym typeface="Wingdings" panose="05000000000000000000" pitchFamily="2" charset="2"/>
              </a:rPr>
            </a:br>
            <a:r>
              <a:rPr lang="en-US" dirty="0" smtClean="0">
                <a:sym typeface="Wingdings" panose="05000000000000000000" pitchFamily="2" charset="2"/>
              </a:rPr>
              <a:t>right are optional</a:t>
            </a:r>
          </a:p>
          <a:p>
            <a:pPr lvl="1"/>
            <a:r>
              <a:rPr lang="en-US" dirty="0" smtClean="0">
                <a:sym typeface="Wingdings" panose="05000000000000000000" pitchFamily="2" charset="2"/>
              </a:rPr>
              <a:t>Width/Height will be filled</a:t>
            </a:r>
            <a:br>
              <a:rPr lang="en-US" dirty="0" smtClean="0">
                <a:sym typeface="Wingdings" panose="05000000000000000000" pitchFamily="2" charset="2"/>
              </a:rPr>
            </a:br>
            <a:r>
              <a:rPr lang="en-US" dirty="0" smtClean="0">
                <a:sym typeface="Wingdings" panose="05000000000000000000" pitchFamily="2" charset="2"/>
              </a:rPr>
              <a:t>automatically</a:t>
            </a:r>
          </a:p>
          <a:p>
            <a:r>
              <a:rPr lang="en-US" dirty="0" smtClean="0">
                <a:sym typeface="Wingdings" panose="05000000000000000000" pitchFamily="2" charset="2"/>
              </a:rPr>
              <a:t>Select additional tags if applicable</a:t>
            </a:r>
          </a:p>
          <a:p>
            <a:pPr lvl="1"/>
            <a:r>
              <a:rPr lang="en-US" dirty="0" smtClean="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Set dates, course area</a:t>
            </a:r>
            <a:br>
              <a:rPr lang="en-US" dirty="0" smtClean="0">
                <a:sym typeface="Wingdings" panose="05000000000000000000" pitchFamily="2" charset="2"/>
              </a:rPr>
            </a:br>
            <a:r>
              <a:rPr lang="en-US" dirty="0" smtClean="0">
                <a:sym typeface="Wingdings" panose="05000000000000000000" pitchFamily="2" charset="2"/>
              </a:rPr>
              <a:t>and series configuration</a:t>
            </a:r>
          </a:p>
          <a:p>
            <a:pPr lvl="1"/>
            <a:r>
              <a:rPr lang="en-US" dirty="0" smtClean="0">
                <a:sym typeface="Wingdings" panose="05000000000000000000" pitchFamily="2" charset="2"/>
              </a:rPr>
              <a:t>Use “Add Series” for split-fleet</a:t>
            </a:r>
            <a:br>
              <a:rPr lang="en-US" dirty="0" smtClean="0">
                <a:sym typeface="Wingdings" panose="05000000000000000000" pitchFamily="2" charset="2"/>
              </a:rPr>
            </a:br>
            <a:r>
              <a:rPr lang="en-US" dirty="0" smtClean="0">
                <a:sym typeface="Wingdings" panose="05000000000000000000" pitchFamily="2" charset="2"/>
              </a:rPr>
              <a:t>set-ups</a:t>
            </a:r>
          </a:p>
          <a:p>
            <a:pPr lvl="1"/>
            <a:r>
              <a:rPr lang="en-US" dirty="0" smtClean="0">
                <a:sym typeface="Wingdings" panose="05000000000000000000" pitchFamily="2" charset="2"/>
              </a:rPr>
              <a:t>Configure series scoring options</a:t>
            </a:r>
          </a:p>
          <a:p>
            <a:pPr lvl="1"/>
            <a:r>
              <a:rPr lang="en-US" dirty="0" smtClean="0">
                <a:sym typeface="Wingdings" panose="05000000000000000000" pitchFamily="2" charset="2"/>
              </a:rPr>
              <a:t>Define fleets</a:t>
            </a:r>
          </a:p>
          <a:p>
            <a:pPr lvl="1"/>
            <a:r>
              <a:rPr lang="en-US" dirty="0" smtClean="0">
                <a:sym typeface="Wingdings" panose="05000000000000000000" pitchFamily="2" charset="2"/>
              </a:rPr>
              <a:t>Use “Rank” 0 for</a:t>
            </a:r>
            <a:br>
              <a:rPr lang="en-US" dirty="0" smtClean="0">
                <a:sym typeface="Wingdings" panose="05000000000000000000" pitchFamily="2" charset="2"/>
              </a:rPr>
            </a:br>
            <a:r>
              <a:rPr lang="en-US" dirty="0" smtClean="0">
                <a:sym typeface="Wingdings" panose="05000000000000000000" pitchFamily="2" charset="2"/>
              </a:rPr>
              <a:t>qualification series</a:t>
            </a:r>
            <a:br>
              <a:rPr lang="en-US" dirty="0" smtClean="0">
                <a:sym typeface="Wingdings" panose="05000000000000000000" pitchFamily="2" charset="2"/>
              </a:rPr>
            </a:br>
            <a:r>
              <a:rPr lang="en-US" dirty="0" smtClean="0">
                <a:sym typeface="Wingdings" panose="05000000000000000000" pitchFamily="2" charset="2"/>
              </a:rPr>
              <a:t>(Yellow/Blue/… fleets)</a:t>
            </a:r>
          </a:p>
          <a:p>
            <a:pPr lvl="1"/>
            <a:r>
              <a:rPr lang="en-US" dirty="0" smtClean="0">
                <a:sym typeface="Wingdings" panose="05000000000000000000" pitchFamily="2" charset="2"/>
              </a:rPr>
              <a:t>Use 1, 2, … for Gold,</a:t>
            </a:r>
            <a:br>
              <a:rPr lang="en-US" dirty="0" smtClean="0">
                <a:sym typeface="Wingdings" panose="05000000000000000000" pitchFamily="2" charset="2"/>
              </a:rPr>
            </a:br>
            <a:r>
              <a:rPr lang="en-US" dirty="0" smtClean="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smtClean="0"/>
              <a:t>Smartphone Tracking for Split-Fleet Regattas</a:t>
            </a:r>
          </a:p>
          <a:p>
            <a:pPr lvl="2"/>
            <a:r>
              <a:rPr lang="en-US" dirty="0" smtClean="0"/>
              <a:t>Defining Series and Fleets in the Regatta</a:t>
            </a:r>
          </a:p>
          <a:p>
            <a:pPr lvl="2"/>
            <a:r>
              <a:rPr lang="en-US" dirty="0" smtClean="0"/>
              <a:t>Assigning Competitors to their Fleet Races</a:t>
            </a:r>
          </a:p>
          <a:p>
            <a:pPr lvl="1"/>
            <a:r>
              <a:rPr lang="en-US" dirty="0" smtClean="0"/>
              <a:t>Known Issues, Outlook</a:t>
            </a:r>
          </a:p>
          <a:p>
            <a:pPr lvl="2"/>
            <a:r>
              <a:rPr lang="en-US" dirty="0" smtClean="0"/>
              <a:t>Importing Competitors from External Regatta Management System</a:t>
            </a:r>
          </a:p>
          <a:p>
            <a:pPr lvl="2"/>
            <a:r>
              <a:rPr lang="en-US" dirty="0" smtClean="0"/>
              <a:t>Using Race Manager-Based Result Entry </a:t>
            </a:r>
            <a:r>
              <a:rPr lang="en-US" i="1" dirty="0" smtClean="0"/>
              <a:t>and</a:t>
            </a:r>
            <a:r>
              <a:rPr lang="en-US" dirty="0" smtClean="0"/>
              <a:t> External Scoring System</a:t>
            </a:r>
          </a:p>
          <a:p>
            <a:pPr lvl="2"/>
            <a:r>
              <a:rPr lang="en-US" dirty="0" smtClean="0"/>
              <a:t>Correcting Wrongly Pinged Mark Positions</a:t>
            </a:r>
          </a:p>
          <a:p>
            <a:pPr lvl="2"/>
            <a:r>
              <a:rPr lang="en-US" dirty="0" smtClean="0"/>
              <a:t>Obtaining the Apps</a:t>
            </a:r>
          </a:p>
          <a:p>
            <a:pPr lvl="2"/>
            <a:r>
              <a:rPr lang="en-US" dirty="0" smtClean="0"/>
              <a:t>User Management</a:t>
            </a:r>
          </a:p>
          <a:p>
            <a:pPr lvl="2"/>
            <a:endParaRPr lang="en-US" dirty="0" smtClean="0"/>
          </a:p>
        </p:txBody>
      </p:sp>
    </p:spTree>
    <p:extLst>
      <p:ext uri="{BB962C8B-B14F-4D97-AF65-F5344CB8AC3E}">
        <p14:creationId xmlns:p14="http://schemas.microsoft.com/office/powerpoint/2010/main" val="41023635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smtClean="0">
                <a:sym typeface="Wingdings" panose="05000000000000000000" pitchFamily="2" charset="2"/>
              </a:rPr>
              <a:t>For non-default (P/I/Z/Black) start</a:t>
            </a:r>
            <a:br>
              <a:rPr lang="en-US" dirty="0" smtClean="0">
                <a:sym typeface="Wingdings" panose="05000000000000000000" pitchFamily="2" charset="2"/>
              </a:rPr>
            </a:br>
            <a:r>
              <a:rPr lang="en-US" dirty="0" smtClean="0">
                <a:sym typeface="Wingdings" panose="05000000000000000000" pitchFamily="2" charset="2"/>
              </a:rPr>
              <a:t>mode flags, change configuration</a:t>
            </a:r>
            <a:endParaRPr lang="en-US" dirty="0">
              <a:sym typeface="Wingdings" panose="05000000000000000000" pitchFamily="2" charset="2"/>
            </a:endParaRPr>
          </a:p>
          <a:p>
            <a:pPr lvl="1"/>
            <a:r>
              <a:rPr lang="en-US" dirty="0" smtClean="0">
                <a:sym typeface="Wingdings" panose="05000000000000000000" pitchFamily="2" charset="2"/>
              </a:rPr>
              <a:t>Choose how courses shall be</a:t>
            </a:r>
            <a:br>
              <a:rPr lang="en-US" dirty="0" smtClean="0">
                <a:sym typeface="Wingdings" panose="05000000000000000000" pitchFamily="2" charset="2"/>
              </a:rPr>
            </a:br>
            <a:r>
              <a:rPr lang="en-US" dirty="0" smtClean="0">
                <a:sym typeface="Wingdings" panose="05000000000000000000" pitchFamily="2" charset="2"/>
              </a:rPr>
              <a:t>designed in the app</a:t>
            </a:r>
          </a:p>
          <a:p>
            <a:pPr lvl="1"/>
            <a:r>
              <a:rPr lang="en-US" dirty="0" smtClean="0">
                <a:sym typeface="Wingdings" panose="05000000000000000000" pitchFamily="2" charset="2"/>
              </a:rPr>
              <a:t>Enable start procedure(s)</a:t>
            </a:r>
          </a:p>
          <a:p>
            <a:pPr lvl="1"/>
            <a:r>
              <a:rPr lang="en-US" dirty="0" smtClean="0">
                <a:sym typeface="Wingdings" panose="05000000000000000000" pitchFamily="2" charset="2"/>
              </a:rPr>
              <a:t>Activate/Disable individual recall</a:t>
            </a:r>
            <a:br>
              <a:rPr lang="en-US" dirty="0" smtClean="0">
                <a:sym typeface="Wingdings" panose="05000000000000000000" pitchFamily="2" charset="2"/>
              </a:rPr>
            </a:br>
            <a:r>
              <a:rPr lang="en-US" dirty="0" smtClean="0">
                <a:sym typeface="Wingdings" panose="05000000000000000000" pitchFamily="2" charset="2"/>
              </a:rPr>
              <a:t>(X will or will not be offered in app)</a:t>
            </a:r>
          </a:p>
          <a:p>
            <a:pPr lvl="1"/>
            <a:r>
              <a:rPr lang="en-US" dirty="0" smtClean="0">
                <a:sym typeface="Wingdings" panose="05000000000000000000" pitchFamily="2" charset="2"/>
              </a:rPr>
              <a:t>Choose specific start mode flags, such as “U”</a:t>
            </a:r>
          </a:p>
          <a:p>
            <a:r>
              <a:rPr lang="en-US" dirty="0" smtClean="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r>
              <a:rPr lang="en-US" dirty="0" smtClean="0">
                <a:sym typeface="Wingdings" panose="05000000000000000000" pitchFamily="2" charset="2"/>
              </a:rPr>
              <a:t>Select “Manage2Sail XRR Result Importer” and copy the Sample URL, click “Add”</a:t>
            </a:r>
          </a:p>
          <a:p>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a:r>
            <a:br>
              <a:rPr lang="en-US" dirty="0" smtClean="0">
                <a:sym typeface="Wingdings" panose="05000000000000000000" pitchFamily="2" charset="2"/>
              </a:rPr>
            </a:br>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Click “Edit Scores” icon</a:t>
            </a:r>
          </a:p>
          <a:p>
            <a:r>
              <a:rPr lang="en-US" dirty="0" smtClean="0">
                <a:sym typeface="Wingdings" panose="05000000000000000000" pitchFamily="2" charset="2"/>
              </a:rPr>
              <a:t>Click “Import Official Results”</a:t>
            </a:r>
            <a:endParaRPr lang="en-US" dirty="0">
              <a:sym typeface="Wingdings" panose="05000000000000000000" pitchFamily="2" charset="2"/>
            </a:endParaRPr>
          </a:p>
          <a:p>
            <a:r>
              <a:rPr lang="en-US" dirty="0" smtClean="0">
                <a:sym typeface="Wingdings" panose="05000000000000000000" pitchFamily="2" charset="2"/>
              </a:rPr>
              <a:t>Select provider</a:t>
            </a:r>
          </a:p>
          <a:p>
            <a:r>
              <a:rPr lang="en-US" dirty="0" smtClean="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Assign imported scores to competitors / races</a:t>
            </a:r>
          </a:p>
          <a:p>
            <a:pPr lvl="1"/>
            <a:r>
              <a:rPr lang="en-US" dirty="0" smtClean="0">
                <a:sym typeface="Wingdings" panose="05000000000000000000" pitchFamily="2" charset="2"/>
              </a:rPr>
              <a:t>Suggestions for matching sail numbers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pPr lvl="1"/>
            <a:r>
              <a:rPr lang="en-US" dirty="0" smtClean="0">
                <a:sym typeface="Wingdings" panose="05000000000000000000" pitchFamily="2" charset="2"/>
              </a:rPr>
              <a:t>Suggestions based on race numbers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a:p>
            <a:pPr lvl="1"/>
            <a:r>
              <a:rPr lang="en-US" dirty="0" smtClean="0">
                <a:sym typeface="Wingdings" panose="05000000000000000000" pitchFamily="2" charset="2"/>
              </a:rPr>
              <a:t>All suggestions can be changed at any time</a:t>
            </a:r>
          </a:p>
          <a:p>
            <a:pPr lvl="1"/>
            <a:r>
              <a:rPr lang="en-US" dirty="0" smtClean="0">
                <a:sym typeface="Wingdings" panose="05000000000000000000" pitchFamily="2" charset="2"/>
              </a:rPr>
              <a:t>Select all, none, all of a race or all for a competitor (</a:t>
            </a:r>
            <a:r>
              <a:rPr lang="en-US" dirty="0" smtClean="0">
                <a:solidFill>
                  <a:srgbClr val="FF0000"/>
                </a:solidFill>
                <a:sym typeface="Wingdings" panose="05000000000000000000" pitchFamily="2" charset="2"/>
              </a:rPr>
              <a:t>4</a:t>
            </a:r>
            <a:r>
              <a:rPr lang="en-US" dirty="0" smtClean="0">
                <a:sym typeface="Wingdings" panose="05000000000000000000" pitchFamily="2" charset="2"/>
              </a:rPr>
              <a:t>)</a:t>
            </a:r>
            <a:endParaRPr lang="en-US" dirty="0">
              <a:sym typeface="Wingdings" panose="05000000000000000000" pitchFamily="2" charset="2"/>
            </a:endParaRP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smtClean="0">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smtClean="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smtClean="0"/>
          </a:p>
        </p:txBody>
      </p:sp>
    </p:spTree>
    <p:extLst>
      <p:ext uri="{BB962C8B-B14F-4D97-AF65-F5344CB8AC3E}">
        <p14:creationId xmlns:p14="http://schemas.microsoft.com/office/powerpoint/2010/main" val="2160529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1</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Enable Smartphone Tracking on Regatta</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1949474" y="4116445"/>
            <a:ext cx="4520535" cy="841705"/>
          </a:xfrm>
          <a:prstGeom prst="rect">
            <a:avLst/>
          </a:prstGeom>
        </p:spPr>
      </p:pic>
      <p:sp>
        <p:nvSpPr>
          <p:cNvPr id="24" name="Oval 23"/>
          <p:cNvSpPr/>
          <p:nvPr/>
        </p:nvSpPr>
        <p:spPr bwMode="gray">
          <a:xfrm>
            <a:off x="5486399" y="4492796"/>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Marks, Control Points, and Waypoints 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smtClean="0">
                <a:sym typeface="Wingdings" panose="05000000000000000000" pitchFamily="2" charset="2"/>
              </a:rPr>
              <a:t>Add marks (</a:t>
            </a:r>
            <a:r>
              <a:rPr lang="en-US" dirty="0" smtClean="0">
                <a:solidFill>
                  <a:srgbClr val="FF0000"/>
                </a:solidFill>
                <a:sym typeface="Wingdings" panose="05000000000000000000" pitchFamily="2" charset="2"/>
              </a:rPr>
              <a:t>1</a:t>
            </a:r>
            <a:r>
              <a:rPr lang="en-US" dirty="0" smtClean="0">
                <a:sym typeface="Wingdings" panose="05000000000000000000" pitchFamily="2" charset="2"/>
              </a:rPr>
              <a:t>)</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r>
              <a:rPr lang="en-US" dirty="0" smtClean="0">
                <a:sym typeface="Wingdings" panose="05000000000000000000" pitchFamily="2" charset="2"/>
              </a:rPr>
              <a:t>Assemble gates and lines from marks (</a:t>
            </a:r>
            <a:r>
              <a:rPr lang="en-US" dirty="0" smtClean="0">
                <a:solidFill>
                  <a:srgbClr val="FF0000"/>
                </a:solidFill>
                <a:sym typeface="Wingdings" panose="05000000000000000000" pitchFamily="2" charset="2"/>
              </a:rPr>
              <a:t>2</a:t>
            </a:r>
            <a:r>
              <a:rPr lang="en-US" dirty="0" smtClean="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973664"/>
            <a:ext cx="7321501" cy="1841684"/>
          </a:xfrm>
          <a:prstGeom prst="rect">
            <a:avLst/>
          </a:prstGeom>
        </p:spPr>
      </p:pic>
      <p:sp>
        <p:nvSpPr>
          <p:cNvPr id="19" name="Oval 18"/>
          <p:cNvSpPr/>
          <p:nvPr/>
        </p:nvSpPr>
        <p:spPr bwMode="gray">
          <a:xfrm>
            <a:off x="4681431" y="3076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p:cNvSpPr txBox="1"/>
          <p:nvPr/>
        </p:nvSpPr>
        <p:spPr>
          <a:xfrm>
            <a:off x="5734841" y="3076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smtClean="0">
              <a:solidFill>
                <a:srgbClr val="FF0000"/>
              </a:solidFill>
              <a:ea typeface="Arial Unicode MS" pitchFamily="34" charset="-128"/>
              <a:cs typeface="Arial Unicode MS" pitchFamily="34" charset="-128"/>
            </a:endParaRPr>
          </a:p>
        </p:txBody>
      </p:sp>
      <p:sp>
        <p:nvSpPr>
          <p:cNvPr id="10" name="Oval 9"/>
          <p:cNvSpPr/>
          <p:nvPr/>
        </p:nvSpPr>
        <p:spPr bwMode="gray">
          <a:xfrm>
            <a:off x="3439110" y="3076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 name="TextBox 10"/>
          <p:cNvSpPr txBox="1"/>
          <p:nvPr/>
        </p:nvSpPr>
        <p:spPr>
          <a:xfrm>
            <a:off x="4492520" y="3076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smtClean="0">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4106818"/>
            <a:ext cx="4224580" cy="1438890"/>
          </a:xfrm>
          <a:prstGeom prst="rect">
            <a:avLst/>
          </a:prstGeom>
        </p:spPr>
      </p:pic>
    </p:spTree>
    <p:extLst>
      <p:ext uri="{BB962C8B-B14F-4D97-AF65-F5344CB8AC3E}">
        <p14:creationId xmlns:p14="http://schemas.microsoft.com/office/powerpoint/2010/main" val="4195204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smtClean="0"/>
              <a:t>Live Events and Rich Archive for Sailing Regattas</a:t>
            </a:r>
          </a:p>
          <a:p>
            <a:pPr lvl="1"/>
            <a:r>
              <a:rPr lang="en-US" dirty="0" smtClean="0"/>
              <a:t>Hundreds of Sailing Events</a:t>
            </a:r>
          </a:p>
          <a:p>
            <a:pPr lvl="1"/>
            <a:r>
              <a:rPr lang="en-US" dirty="0" smtClean="0"/>
              <a:t>Thousands of Races Tracked</a:t>
            </a:r>
          </a:p>
          <a:p>
            <a:pPr lvl="1"/>
            <a:r>
              <a:rPr lang="en-US" dirty="0" smtClean="0"/>
              <a:t>All of them with Live Tracking at the Time</a:t>
            </a:r>
          </a:p>
          <a:p>
            <a:r>
              <a:rPr lang="en-US" dirty="0" smtClean="0"/>
              <a:t>Race Management Support</a:t>
            </a:r>
          </a:p>
          <a:p>
            <a:pPr lvl="1"/>
            <a:r>
              <a:rPr lang="en-US" dirty="0" smtClean="0"/>
              <a:t>App helps organizers to stay on top of the event</a:t>
            </a:r>
          </a:p>
          <a:p>
            <a:pPr lvl="1"/>
            <a:r>
              <a:rPr lang="en-US" dirty="0" smtClean="0"/>
              <a:t>Live Scoring, Live Leaderboards, Live Analyses</a:t>
            </a:r>
          </a:p>
          <a:p>
            <a:pPr lvl="1"/>
            <a:r>
              <a:rPr lang="en-US" dirty="0" smtClean="0"/>
              <a:t>Audience Information about Schedules, Updates</a:t>
            </a:r>
          </a:p>
          <a:p>
            <a:r>
              <a:rPr lang="en-US" dirty="0" smtClean="0"/>
              <a:t>So far available only to SAP-Sponsored Events</a:t>
            </a:r>
          </a:p>
          <a:p>
            <a:r>
              <a:rPr lang="en-US" dirty="0" smtClean="0"/>
              <a:t>Now SAP Sailing Analytics “go Club”</a:t>
            </a:r>
            <a:endParaRPr lang="de-DE" dirty="0"/>
          </a:p>
        </p:txBody>
      </p:sp>
      <p:sp>
        <p:nvSpPr>
          <p:cNvPr id="2" name="Title 1"/>
          <p:cNvSpPr>
            <a:spLocks noGrp="1"/>
          </p:cNvSpPr>
          <p:nvPr>
            <p:ph type="title"/>
          </p:nvPr>
        </p:nvSpPr>
        <p:spPr/>
        <p:txBody>
          <a:bodyPr/>
          <a:lstStyle/>
          <a:p>
            <a:r>
              <a:rPr lang="en-US" dirty="0" smtClean="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Feature your own Space</a:t>
            </a:r>
          </a:p>
          <a:p>
            <a:pPr lvl="1"/>
            <a:r>
              <a:rPr lang="en-US" dirty="0" smtClean="0"/>
              <a:t>Advertise your own Events in Nice Web Site</a:t>
            </a:r>
          </a:p>
          <a:p>
            <a:r>
              <a:rPr lang="en-US" dirty="0" smtClean="0"/>
              <a:t>Manage your own Regattas</a:t>
            </a:r>
          </a:p>
          <a:p>
            <a:pPr lvl="1"/>
            <a:r>
              <a:rPr lang="en-US" dirty="0" smtClean="0"/>
              <a:t>Race Management App for Schedules / Scoring</a:t>
            </a:r>
          </a:p>
          <a:p>
            <a:pPr lvl="1"/>
            <a:r>
              <a:rPr lang="en-US" dirty="0" smtClean="0"/>
              <a:t>Keep Audience up to date</a:t>
            </a:r>
          </a:p>
          <a:p>
            <a:r>
              <a:rPr lang="en-US" dirty="0" smtClean="0"/>
              <a:t>Get a Beautiful Web Site for your Event Quickly</a:t>
            </a:r>
          </a:p>
          <a:p>
            <a:r>
              <a:rPr lang="en-US" dirty="0" smtClean="0"/>
              <a:t>Support Live Tracking using Smart Phones</a:t>
            </a:r>
          </a:p>
          <a:p>
            <a:r>
              <a:rPr lang="en-US" dirty="0" smtClean="0"/>
              <a:t>Link Video Footage to Tracked Races</a:t>
            </a:r>
            <a:endParaRPr lang="de-DE" dirty="0"/>
          </a:p>
        </p:txBody>
      </p:sp>
      <p:sp>
        <p:nvSpPr>
          <p:cNvPr id="2" name="Title 1"/>
          <p:cNvSpPr>
            <a:spLocks noGrp="1"/>
          </p:cNvSpPr>
          <p:nvPr>
            <p:ph type="title"/>
          </p:nvPr>
        </p:nvSpPr>
        <p:spPr/>
        <p:txBody>
          <a:bodyPr/>
          <a:lstStyle/>
          <a:p>
            <a:r>
              <a:rPr lang="en-US" dirty="0" smtClean="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smtClean="0"/>
              <a:t>Live Leaderboards</a:t>
            </a:r>
          </a:p>
          <a:p>
            <a:pPr lvl="1"/>
            <a:r>
              <a:rPr lang="en-US" dirty="0" smtClean="0"/>
              <a:t>Based on Race Manager App at Race Finish</a:t>
            </a:r>
          </a:p>
          <a:p>
            <a:pPr lvl="1"/>
            <a:r>
              <a:rPr lang="en-US" dirty="0" smtClean="0"/>
              <a:t>Live In-Race Ranking when Tracking in Place</a:t>
            </a:r>
          </a:p>
          <a:p>
            <a:pPr lvl="1"/>
            <a:r>
              <a:rPr lang="en-US" dirty="0" smtClean="0"/>
              <a:t>Supporting Handicap Formulas (</a:t>
            </a:r>
            <a:r>
              <a:rPr lang="en-US" dirty="0" err="1" smtClean="0"/>
              <a:t>ToT</a:t>
            </a:r>
            <a:r>
              <a:rPr lang="en-US" dirty="0" smtClean="0"/>
              <a:t>, </a:t>
            </a:r>
            <a:r>
              <a:rPr lang="en-US" dirty="0" err="1" smtClean="0"/>
              <a:t>ToD</a:t>
            </a:r>
            <a:r>
              <a:rPr lang="en-US" dirty="0" smtClean="0"/>
              <a:t>)</a:t>
            </a:r>
          </a:p>
          <a:p>
            <a:r>
              <a:rPr lang="en-US" dirty="0" smtClean="0"/>
              <a:t>Live Statistics</a:t>
            </a:r>
          </a:p>
          <a:p>
            <a:pPr lvl="1"/>
            <a:r>
              <a:rPr lang="en-US" dirty="0" smtClean="0"/>
              <a:t>Ranks, Points (w/o Tracking), Gap, Speed, …</a:t>
            </a:r>
          </a:p>
        </p:txBody>
      </p:sp>
      <p:sp>
        <p:nvSpPr>
          <p:cNvPr id="2" name="Title 1"/>
          <p:cNvSpPr>
            <a:spLocks noGrp="1"/>
          </p:cNvSpPr>
          <p:nvPr>
            <p:ph type="title"/>
          </p:nvPr>
        </p:nvSpPr>
        <p:spPr/>
        <p:txBody>
          <a:bodyPr/>
          <a:lstStyle/>
          <a:p>
            <a:r>
              <a:rPr lang="en-US" dirty="0" smtClean="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Leaderboard Content in Other Web Pages</a:t>
            </a:r>
            <a:endParaRPr lang="en-US" dirty="0"/>
          </a:p>
        </p:txBody>
      </p:sp>
      <p:sp>
        <p:nvSpPr>
          <p:cNvPr id="3" name="Text Placeholder 2"/>
          <p:cNvSpPr>
            <a:spLocks noGrp="1"/>
          </p:cNvSpPr>
          <p:nvPr>
            <p:ph type="body" sz="quarter" idx="10"/>
          </p:nvPr>
        </p:nvSpPr>
        <p:spPr>
          <a:xfrm>
            <a:off x="325287" y="1398976"/>
            <a:ext cx="8494713" cy="4391026"/>
          </a:xfrm>
        </p:spPr>
        <p:txBody>
          <a:bodyPr/>
          <a:lstStyle/>
          <a:p>
            <a:r>
              <a:rPr lang="en-US" dirty="0" smtClean="0"/>
              <a:t>JSON </a:t>
            </a:r>
            <a:r>
              <a:rPr lang="en-US" dirty="0" err="1" smtClean="0"/>
              <a:t>RESTlets</a:t>
            </a:r>
            <a:r>
              <a:rPr lang="en-US" dirty="0" smtClean="0"/>
              <a:t> to feed the Live Regatta and Series Leaderboards</a:t>
            </a:r>
          </a:p>
          <a:p>
            <a:r>
              <a:rPr lang="en-US" dirty="0" smtClean="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1812</Words>
  <Application>Microsoft Office PowerPoint</Application>
  <PresentationFormat>On-screen Show (4:3)</PresentationFormat>
  <Paragraphs>450</Paragraphs>
  <Slides>50</Slides>
  <Notes>9</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Adding Races to the Regatta</vt:lpstr>
      <vt:lpstr>Linking it all Together – Event and Leaderboard Group</vt:lpstr>
      <vt:lpstr>Linking it all Together – Leaderboard and Group</vt:lpstr>
      <vt:lpstr>Enjoy Event Web Site</vt:lpstr>
      <vt:lpstr>Adding Competitors</vt:lpstr>
      <vt:lpstr>Adding Competitors (2)</vt:lpstr>
      <vt:lpstr>Entering Scores in Administration Console</vt:lpstr>
      <vt:lpstr>Questions?</vt:lpstr>
      <vt:lpstr>Agenda</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Configuring Your Regatta</vt:lpstr>
      <vt:lpstr>Configuring Your Regatta – Options for Race Manager App</vt:lpstr>
      <vt:lpstr>Result Import from External Regatta Management System</vt:lpstr>
      <vt:lpstr>Importing Scores 1/2</vt:lpstr>
      <vt:lpstr>Importing Scores 2/2</vt:lpstr>
      <vt:lpstr>Questions?</vt:lpstr>
      <vt:lpstr>Agenda</vt:lpstr>
      <vt:lpstr>Defining Marks, Control Points, and Waypoints 1</vt:lpstr>
      <vt:lpstr>Defining Marks, Control Points, and Waypoints 2</vt:lpstr>
      <vt:lpstr>Thank you</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453</cp:revision>
  <dcterms:created xsi:type="dcterms:W3CDTF">2013-03-18T12:38:06Z</dcterms:created>
  <dcterms:modified xsi:type="dcterms:W3CDTF">2016-01-28T19:37:30Z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